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3144">
          <p15:clr>
            <a:srgbClr val="A4A3A4"/>
          </p15:clr>
        </p15:guide>
        <p15:guide id="3" orient="horz" pos="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970D3A-804E-4F7F-A0F4-8EED6A4684AE}">
  <a:tblStyle styleId="{2B970D3A-804E-4F7F-A0F4-8EED6A468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792"/>
        <p:guide pos="3144"/>
        <p:guide orient="horz" pos="9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FENG" userId="S::t4343xf@inetpsa.com::65cb3cb7-7356-4ee7-87f3-96c776703f6b" providerId="AD" clId="Web-{85465C6B-8424-776B-DF2C-8738966B8143}"/>
    <pc:docChg chg="mod">
      <pc:chgData name="XIN FENG" userId="S::t4343xf@inetpsa.com::65cb3cb7-7356-4ee7-87f3-96c776703f6b" providerId="AD" clId="Web-{85465C6B-8424-776B-DF2C-8738966B8143}" dt="2025-03-12T18:07:28.304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a1078d2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2eea1078d23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we noticed most hex (location) appear only once in the data. 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trips only contained some of its segments (hexs) , not a continuous overlapping segments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we found that the most recurrent hex in the data was located deep under the atlantic ocean west of Africa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data was collected based on cars that were sold in france, but it presents world wide trips and not only from France</a:t>
            </a:r>
            <a:endParaRPr/>
          </a:p>
        </p:txBody>
      </p:sp>
      <p:sp>
        <p:nvSpPr>
          <p:cNvPr id="445" name="Google Shape;445;g2eea1078d23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ea1078d2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eea1078d23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our literature review we learned that some factors are very impactful on the battery consumption of EV.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those are weather, traffic, terrain and driver behavior.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so we had to resort to external sources in order to acquire some of this information</a:t>
            </a:r>
            <a:endParaRPr sz="1800"/>
          </a:p>
        </p:txBody>
      </p:sp>
      <p:sp>
        <p:nvSpPr>
          <p:cNvPr id="467" name="Google Shape;467;g2eea1078d23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ea1078d2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2eea1078d23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have the NOAA and Meteostat, those are weather and climate database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TomTom can provide traffic info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and OpenStreetMap that is an excellent source for roads and geographical info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2eea1078d23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f4805f46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2ef4805f468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our feature engineering included  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trip progress indicator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terrain proxy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distance, altitude &amp; SOC difference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we used external sources of weather and roads but couldn't scale them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2" name="Google Shape;492;g2ef4805f468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ea1078d2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eea1078d23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2eea1078d23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eef91a301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2eef91a3011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order to solve the problem, we define two datasets and two ways to approach the task.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regarding the data, we looked at it from two angles: dataset of complete trips and dataset of segments of trips.</a:t>
            </a:r>
            <a:endParaRPr sz="1800"/>
          </a:p>
        </p:txBody>
      </p:sp>
      <p:sp>
        <p:nvSpPr>
          <p:cNvPr id="518" name="Google Shape;518;g2eef91a3011_1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ebf4f236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2eebf4f2364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the trips dataset, we group the data by trips. which means this dataset is a much more compacted and simple.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target feature is the SOC change at the end of the trip.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downside, is that we lose a lot of information regarding what happened during the trip.</a:t>
            </a:r>
            <a:endParaRPr sz="1800"/>
          </a:p>
        </p:txBody>
      </p:sp>
      <p:sp>
        <p:nvSpPr>
          <p:cNvPr id="529" name="Google Shape;529;g2eebf4f2364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ef91a301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eef91a3011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the segment dataset, we group the data by segments (hex).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which means it is very rich in information and allow us to learn to characterize the hexes (road segment).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/>
              <a:t>the target feature is the SOC change of an individual segment.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/>
              <a:t>the downside is that we have a lot of data to process, which means it is resources intensiv.</a:t>
            </a:r>
            <a:endParaRPr sz="1800"/>
          </a:p>
        </p:txBody>
      </p:sp>
      <p:sp>
        <p:nvSpPr>
          <p:cNvPr id="542" name="Google Shape;542;g2eef91a3011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ef91a3011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eef91a3011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eef91a3011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ebf4f23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2eebf4f23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 featuring engineer and selection, acquiring the target feature, collecting external data.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disadvantages - relative expansive processing time and compute power.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eebf4f236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ef91a301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eef91a3011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dynamic approach: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the classic ML method, call the model to predict your target at real time.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applicable to any resolution - trip or segments.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the model predict the SOC at the end of the trip or segment.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the prediction of the current step is fed to the model as the starting SOC of the next one. trip SOC is accumulated.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advantages - receives real time data for prediction.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data pipeline: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choose the desired resolution - trip or segments.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data preprocessing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training- supervised regression task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eef91a3011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ef91a3011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2eef91a3011_1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target feature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</a:t>
            </a: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unsupervised or semi supervised?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the easy solution - have a lot of data and do statistics..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challenge - how many SOC classes are a good representative of the data?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                - how to find those SOC fixed value? 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                 - Storage of all costs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               - Capturing trip or car specific features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models:  KNN - learn segments characteristic (supervised regression)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Kmeans - number of clusters of SOC to build  (unsupervised)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              KNN / Kmeans - find the best SOC values to assign each cluster (supervised)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eef91a3011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ec442247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ec442247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characterized segments by similarity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assign them with a fixed SOC change.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target feature not trivial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advantages - can improve real time processing and compute power (many simultaneous users worldwide)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disadvantages - once assigned, the prediction is not updated.</a:t>
            </a:r>
            <a:br>
              <a:rPr lang="en-US" sz="1600"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                        - imply building a dataset for each segment possible.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data preprocessing  - remove all features that can't be associated with the segment (car, time, trip)</a:t>
            </a:r>
            <a:br>
              <a:rPr lang="en-US" sz="1600"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                                 - how many SOC classes are a good representative of the data?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training - supervised regression task (defining the target is a challenge)</a:t>
            </a:r>
            <a:br>
              <a:rPr lang="en-US" sz="1600"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            - unsupervised and semi supervised clustering task.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target feature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</a:t>
            </a: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unsupervised or semi supervised?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the easy solution - have a lot of data and do statistics..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challenge - how many SOC classes are a good representative of the data?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                 - how to find those SOC fixed value? </a:t>
            </a:r>
            <a:br>
              <a:rPr lang="en-US" sz="1800">
                <a:latin typeface="Avenir"/>
                <a:ea typeface="Avenir"/>
                <a:cs typeface="Avenir"/>
                <a:sym typeface="Avenir"/>
              </a:rPr>
            </a:b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7" name="Google Shape;627;g2eec4422473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ef00304f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ef00304f7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characterized segments by similarity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assign them with a fixed SOC change.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target feature not trivial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advantages - can improve real time processing and compute power (many simultaneous users worldwide)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disadvantages - once assigned, the SOC prediction is not updated.</a:t>
            </a:r>
            <a:br>
              <a:rPr lang="en-US" sz="1600"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                   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4" name="Google Shape;684;g2ef00304f7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eea1078d2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eea1078d23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2eea1078d23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ef91a301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2eef91a3011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2eef91a3011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ef00304f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2ef00304f72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ef00304f72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ef4805f46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2ef4805f468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as we said before, our static goal was to assign a fixed SOC cost to all segments exist..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 the static baseline model was as follow: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 took the segment dataset and did some adjustment to the feature.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 cluster all the data by the SOC change of the segments.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then we assign each cluster its predicted cost based on the avg SOC change within the cluster, and evaluate on the entire trip.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Another model we train for this task was a KNN regressor (for predicting the SOC cost, similar to the task of the dynamic model)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evaluation was done on the accumulated SOC change of the entire trip.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models you will see in the results was a train/test version of this K-means (evaluate cluster based on all of the data, build cluster SOC change based on that and evaluate on the entire trip (accumulated))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and another KNN regressor that got the real SOC change as a target and were evaluated on the entire trip.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not enough appearances of each hex in order to do statistics.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complicated to capture directionality (going up or down in the same segment lead to different SOC change)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basic</a:t>
            </a:r>
            <a:endParaRPr sz="16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using similarity for clustering and then avg SOC change on cluster as a target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regressor </a:t>
            </a:r>
            <a:br>
              <a:rPr lang="en-US" sz="1600"/>
            </a:br>
            <a:r>
              <a:rPr lang="en-US" sz="1600"/>
              <a:t>using hex SOC change to next as a target</a:t>
            </a:r>
            <a:endParaRPr sz="1600"/>
          </a:p>
        </p:txBody>
      </p:sp>
      <p:sp>
        <p:nvSpPr>
          <p:cNvPr id="752" name="Google Shape;752;g2ef4805f468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ef4805f46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2ef4805f468_2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not enough appearances of each hex in order to do statistics.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complicated to capture directionality (going up or down in the same segment lead to different SOC change)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basic</a:t>
            </a:r>
            <a:endParaRPr sz="16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using similarity for clustering and then avg SOC change on cluster as a target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/>
              <a:t>regressor </a:t>
            </a:r>
            <a:br>
              <a:rPr lang="en-US" sz="1600"/>
            </a:br>
            <a:r>
              <a:rPr lang="en-US" sz="1600"/>
              <a:t>using hex SOC change to next as a target</a:t>
            </a:r>
            <a:endParaRPr sz="1600"/>
          </a:p>
        </p:txBody>
      </p:sp>
      <p:sp>
        <p:nvSpPr>
          <p:cNvPr id="766" name="Google Shape;766;g2ef4805f468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eef91a301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2eef91a3011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2eef91a3011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eef91a301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eef91a3011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eef91a3011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eec442247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g2eec442247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reggresor:</a:t>
            </a:r>
            <a:br>
              <a:rPr lang="en-US"/>
            </a:br>
            <a:r>
              <a:rPr lang="en-US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Best Parameters: {'n_neighbors': 35, 'p': 1, 'weights': 'distance'}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Best Score (MSE): 0.05211333200025271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Regression Performance Metrics: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Mean Squared Error: 0.05389062875336607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R^2 Score: 0.4840146169637267</a:t>
            </a:r>
            <a:endParaRPr sz="105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2eec442247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eea1078d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eea1078d2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2eea1078d23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ea1078d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eea1078d2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eea1078d2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ea1078d2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eea1078d23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2eea1078d23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ea1078d2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2eea1078d23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Electric Vehicles </a:t>
            </a:r>
            <a:endParaRPr/>
          </a:p>
        </p:txBody>
      </p:sp>
      <p:sp>
        <p:nvSpPr>
          <p:cNvPr id="405" name="Google Shape;405;g2eea1078d23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ea1078d2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2eea1078d2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 short overview of the data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we have a lot of data - more then 10M rows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every row is a segment of a trip representing 1 minute interval.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locations were given as an Uber H3 hexagone. (it is Uber’s grid  system)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target feature is the state of charge (SOC)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data is comprised by 3 categories: car info (model, brand, weight etc..),  trip info (id, start-end (SOC, odometer, ..)) and sensory data that is collected during the trip (speed, altitude, temperature and of course the battery SOC)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4" name="Google Shape;424;g2eea1078d23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ea1078d2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2eea1078d23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as you know, no data set is perfect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the data was a bit skew regarding some features - only new cars with excellent SOH, one car model dominant the data, and most of the trips were under 10 minute (meaning they were relatively short trips)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some features were highly correlated. like the CAR feature  (or example battery type, car weight)  and obvious correlation between time and distance.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 addition, measurement spans across four month of winter, which means we have low variance in the temperature.</a:t>
            </a:r>
            <a:endParaRPr sz="1500"/>
          </a:p>
        </p:txBody>
      </p:sp>
      <p:sp>
        <p:nvSpPr>
          <p:cNvPr id="434" name="Google Shape;434;g2eea1078d23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17" name="Google Shape;17;p2"/>
            <p:cNvSpPr/>
            <p:nvPr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0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54172" y="4069080"/>
              <a:ext cx="2788920" cy="2788920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3" name="Google Shape;23;p2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4" name="Google Shape;24;p2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5" name="Google Shape;25;p2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26" name="Google Shape;26;p2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27" name="Google Shape;27;p2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28" name="Google Shape;28;p2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29" name="Google Shape;29;p2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0" name="Google Shape;30;p2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1" name="Google Shape;31;p2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2" name="Google Shape;32;p2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3" name="Google Shape;33;p2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4" name="Google Shape;34;p2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5" name="Google Shape;35;p2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7" name="Google Shape;37;p2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42" name="Google Shape;42;p2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43" name="Google Shape;43;p2"/>
            <p:cNvSpPr/>
            <p:nvPr/>
          </p:nvSpPr>
          <p:spPr>
            <a:xfrm rot="10800000">
              <a:off x="1013527" y="2043171"/>
              <a:ext cx="1014984" cy="2029968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2028432" y="4821048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7" name="Google Shape;47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407822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" name="Google Shape;49;p2"/>
            <p:cNvCxnSpPr/>
            <p:nvPr/>
          </p:nvCxnSpPr>
          <p:spPr>
            <a:xfrm>
              <a:off x="974376" y="989441"/>
              <a:ext cx="5867327" cy="586720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  <a:defRPr sz="60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able">
  <p:cSld name="Content + Table">
    <p:bg>
      <p:bgPr>
        <a:solidFill>
          <a:schemeClr val="dk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1"/>
          <p:cNvSpPr/>
          <p:nvPr/>
        </p:nvSpPr>
        <p:spPr>
          <a:xfrm rot="10800000">
            <a:off x="11177016" y="0"/>
            <a:ext cx="1014984" cy="1014984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11"/>
          <p:cNvSpPr txBox="1">
            <a:spLocks noGrp="1"/>
          </p:cNvSpPr>
          <p:nvPr>
            <p:ph type="body" idx="1"/>
          </p:nvPr>
        </p:nvSpPr>
        <p:spPr>
          <a:xfrm>
            <a:off x="762000" y="2417197"/>
            <a:ext cx="4278313" cy="373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11"/>
          <p:cNvSpPr txBox="1">
            <a:spLocks noGrp="1"/>
          </p:cNvSpPr>
          <p:nvPr>
            <p:ph type="dt" idx="10"/>
          </p:nvPr>
        </p:nvSpPr>
        <p:spPr>
          <a:xfrm>
            <a:off x="767443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ftr" idx="11"/>
          </p:nvPr>
        </p:nvSpPr>
        <p:spPr>
          <a:xfrm>
            <a:off x="5273449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 3">
    <p:bg>
      <p:bgPr>
        <a:solidFill>
          <a:schemeClr val="accen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2"/>
          <p:cNvGrpSpPr/>
          <p:nvPr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295" name="Google Shape;295;p12"/>
            <p:cNvSpPr/>
            <p:nvPr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 rot="10800000">
              <a:off x="100582" y="2936725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00" name="Google Shape;300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2"/>
          <p:cNvSpPr txBox="1">
            <a:spLocks noGrp="1"/>
          </p:cNvSpPr>
          <p:nvPr>
            <p:ph type="body" idx="1"/>
          </p:nvPr>
        </p:nvSpPr>
        <p:spPr>
          <a:xfrm>
            <a:off x="1552575" y="2481940"/>
            <a:ext cx="6477952" cy="363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2"/>
          <p:cNvSpPr txBox="1">
            <a:spLocks noGrp="1"/>
          </p:cNvSpPr>
          <p:nvPr>
            <p:ph type="body" idx="2"/>
          </p:nvPr>
        </p:nvSpPr>
        <p:spPr>
          <a:xfrm>
            <a:off x="8372723" y="2481940"/>
            <a:ext cx="3046391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rabicPeriod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lphaLcPeriod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rabicParenR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alphaLcParenR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AutoNum type="romanLcPeriod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dt" idx="10"/>
          </p:nvPr>
        </p:nvSpPr>
        <p:spPr>
          <a:xfrm>
            <a:off x="155448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2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2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dk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/>
          <p:nvPr/>
        </p:nvSpPr>
        <p:spPr>
          <a:xfrm rot="10800000">
            <a:off x="11177016" y="0"/>
            <a:ext cx="1014984" cy="1014984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13"/>
          <p:cNvSpPr txBox="1">
            <a:spLocks noGrp="1"/>
          </p:cNvSpPr>
          <p:nvPr>
            <p:ph type="dt" idx="10"/>
          </p:nvPr>
        </p:nvSpPr>
        <p:spPr>
          <a:xfrm>
            <a:off x="767443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ftr" idx="11"/>
          </p:nvPr>
        </p:nvSpPr>
        <p:spPr>
          <a:xfrm>
            <a:off x="5273449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 type="title">
  <p:cSld name="TITLE">
    <p:bg>
      <p:bgPr>
        <a:solidFill>
          <a:schemeClr val="accent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4"/>
          <p:cNvGrpSpPr/>
          <p:nvPr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15" name="Google Shape;315;p14"/>
            <p:cNvSpPr/>
            <p:nvPr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0" y="0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054172" y="4069080"/>
              <a:ext cx="2788920" cy="2788920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20" name="Google Shape;320;p14"/>
            <p:cNvGrpSpPr/>
            <p:nvPr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321" name="Google Shape;321;p14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322" name="Google Shape;322;p14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323" name="Google Shape;323;p14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24" name="Google Shape;324;p14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5" name="Google Shape;325;p14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26" name="Google Shape;326;p14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27" name="Google Shape;327;p14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28" name="Google Shape;328;p14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29" name="Google Shape;329;p14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30" name="Google Shape;330;p14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31" name="Google Shape;331;p14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32" name="Google Shape;332;p14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33" name="Google Shape;333;p14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34" name="Google Shape;334;p14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35" name="Google Shape;335;p14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7" name="Google Shape;337;p14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8" name="Google Shape;338;p14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39" name="Google Shape;339;p14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340" name="Google Shape;340;p14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341" name="Google Shape;341;p14"/>
            <p:cNvSpPr/>
            <p:nvPr/>
          </p:nvSpPr>
          <p:spPr>
            <a:xfrm rot="10800000">
              <a:off x="1013527" y="2043171"/>
              <a:ext cx="1014984" cy="2029968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 rot="5400000">
              <a:off x="2028432" y="4821048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45" name="Google Shape;345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407822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p14"/>
            <p:cNvCxnSpPr/>
            <p:nvPr/>
          </p:nvCxnSpPr>
          <p:spPr>
            <a:xfrm>
              <a:off x="974376" y="989441"/>
              <a:ext cx="5867327" cy="5867206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8" name="Google Shape;348;p14"/>
          <p:cNvSpPr txBox="1"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sz="44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4938712" y="3299953"/>
            <a:ext cx="6338888" cy="26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3429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55" name="Google Shape;55;p3"/>
            <p:cNvSpPr/>
            <p:nvPr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029604" y="2031653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2029968" h="2029968" extrusionOk="0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8" name="Google Shape;58;p3" descr="A black and white striped pattern&#10;&#10;Description automatically generated with low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3"/>
            <p:cNvSpPr/>
            <p:nvPr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2" name="Google Shape;62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oogle Shape;63;p3"/>
            <p:cNvGrpSpPr/>
            <p:nvPr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64" name="Google Shape;64;p3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65" name="Google Shape;65;p3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66" name="Google Shape;66;p3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67" name="Google Shape;67;p3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68" name="Google Shape;68;p3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69" name="Google Shape;69;p3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70" name="Google Shape;70;p3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1" name="Google Shape;71;p3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72" name="Google Shape;72;p3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73" name="Google Shape;73;p3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74" name="Google Shape;74;p3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75" name="Google Shape;75;p3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77" name="Google Shape;77;p3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78" name="Google Shape;78;p3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83" name="Google Shape;83;p3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84" name="Google Shape;84;p3"/>
            <p:cNvSpPr/>
            <p:nvPr/>
          </p:nvSpPr>
          <p:spPr>
            <a:xfrm>
              <a:off x="0" y="4043197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0" y="2021358"/>
              <a:ext cx="1014984" cy="2029968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86" name="Google Shape;86;p3"/>
            <p:cNvCxnSpPr/>
            <p:nvPr/>
          </p:nvCxnSpPr>
          <p:spPr>
            <a:xfrm>
              <a:off x="10632" y="-7753"/>
              <a:ext cx="4052352" cy="4040860"/>
            </a:xfrm>
            <a:prstGeom prst="straightConnector1">
              <a:avLst/>
            </a:prstGeom>
            <a:noFill/>
            <a:ln w="508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7" name="Google Shape;87;p3"/>
            <p:cNvSpPr/>
            <p:nvPr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ftr" idx="11"/>
          </p:nvPr>
        </p:nvSpPr>
        <p:spPr>
          <a:xfrm>
            <a:off x="7306165" y="635508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ldNum" idx="12"/>
          </p:nvPr>
        </p:nvSpPr>
        <p:spPr>
          <a:xfrm>
            <a:off x="10967357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dt" idx="10"/>
          </p:nvPr>
        </p:nvSpPr>
        <p:spPr>
          <a:xfrm>
            <a:off x="4833694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icture">
  <p:cSld name="Title + Picture">
    <p:bg>
      <p:bgPr>
        <a:solidFill>
          <a:schemeClr val="accent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>
            <a:spLocks noGrp="1"/>
          </p:cNvSpPr>
          <p:nvPr>
            <p:ph type="pic" idx="2"/>
          </p:nvPr>
        </p:nvSpPr>
        <p:spPr>
          <a:xfrm rot="10800000">
            <a:off x="1" y="761322"/>
            <a:ext cx="4076118" cy="609667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4" name="Google Shape;94;p4"/>
          <p:cNvGrpSpPr/>
          <p:nvPr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95" name="Google Shape;95;p4"/>
            <p:cNvSpPr/>
            <p:nvPr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0" y="766136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2029968" h="2029968" extrusionOk="0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8" name="Google Shape;98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4"/>
            <p:cNvSpPr/>
            <p:nvPr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00" name="Google Shape;100;p4" descr="A black and white striped pattern&#10;&#10;Description automatically generated with low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Picture ">
  <p:cSld name="Title + Subtitle + Picture ">
    <p:bg>
      <p:bgPr>
        <a:solidFill>
          <a:schemeClr val="accen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105" name="Google Shape;105;p5"/>
            <p:cNvSpPr/>
            <p:nvPr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039471" y="4061896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2029968" h="2029968" extrusionOk="0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08" name="Google Shape;108;p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" name="Google Shape;109;p5"/>
            <p:cNvGrpSpPr/>
            <p:nvPr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110" name="Google Shape;110;p5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11" name="Google Shape;111;p5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12" name="Google Shape;112;p5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13" name="Google Shape;113;p5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14" name="Google Shape;114;p5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15" name="Google Shape;115;p5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16" name="Google Shape;116;p5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17" name="Google Shape;117;p5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8" name="Google Shape;118;p5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19" name="Google Shape;119;p5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20" name="Google Shape;120;p5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21" name="Google Shape;121;p5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122" name="Google Shape;122;p5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123" name="Google Shape;123;p5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124" name="Google Shape;124;p5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129" name="Google Shape;129;p5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130" name="Google Shape;130;p5"/>
            <p:cNvSpPr/>
            <p:nvPr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9867" y="4051601"/>
              <a:ext cx="1014984" cy="2029968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2" name="Google Shape;132;p5"/>
          <p:cNvSpPr>
            <a:spLocks noGrp="1"/>
          </p:cNvSpPr>
          <p:nvPr>
            <p:ph type="pic" idx="2"/>
          </p:nvPr>
        </p:nvSpPr>
        <p:spPr>
          <a:xfrm>
            <a:off x="0" y="-1"/>
            <a:ext cx="4076118" cy="609667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bg>
      <p:bgPr>
        <a:solidFill>
          <a:schemeClr val="accen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36" name="Google Shape;136;p6"/>
            <p:cNvSpPr/>
            <p:nvPr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 rot="5400000">
              <a:off x="10160492" y="2024569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2029968" h="2029968" extrusionOk="0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39" name="Google Shape;139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6"/>
            <p:cNvSpPr/>
            <p:nvPr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43" name="Google Shape;143;p6" descr="A black and white striped pattern&#10;&#10;Description automatically generated with low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6"/>
            <p:cNvSpPr/>
            <p:nvPr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46" name="Google Shape;146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148" name="Google Shape;148;p6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49" name="Google Shape;149;p6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50" name="Google Shape;150;p6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51" name="Google Shape;151;p6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2" name="Google Shape;152;p6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3" name="Google Shape;153;p6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54" name="Google Shape;154;p6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55" name="Google Shape;155;p6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56" name="Google Shape;156;p6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57" name="Google Shape;157;p6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58" name="Google Shape;158;p6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59" name="Google Shape;159;p6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160" name="Google Shape;160;p6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161" name="Google Shape;161;p6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162" name="Google Shape;162;p6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3" name="Google Shape;163;p6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4" name="Google Shape;164;p6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166" name="Google Shape;166;p6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167" name="Google Shape;167;p6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168" name="Google Shape;168;p6"/>
            <p:cNvSpPr/>
            <p:nvPr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8138160" y="2029968"/>
              <a:ext cx="1014984" cy="201168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70" name="Google Shape;170;p6"/>
            <p:cNvCxnSpPr/>
            <p:nvPr/>
          </p:nvCxnSpPr>
          <p:spPr>
            <a:xfrm rot="10800000" flipH="1">
              <a:off x="8138160" y="2012062"/>
              <a:ext cx="3044952" cy="7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1" name="Google Shape;171;p6"/>
            <p:cNvSpPr/>
            <p:nvPr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2" name="Google Shape;172;p6"/>
          <p:cNvSpPr txBox="1">
            <a:spLocks noGrp="1"/>
          </p:cNvSpPr>
          <p:nvPr>
            <p:ph type="dt" idx="10"/>
          </p:nvPr>
        </p:nvSpPr>
        <p:spPr>
          <a:xfrm>
            <a:off x="761295" y="6355080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ftr" idx="11"/>
          </p:nvPr>
        </p:nvSpPr>
        <p:spPr>
          <a:xfrm>
            <a:off x="5499886" y="635508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sldNum" idx="12"/>
          </p:nvPr>
        </p:nvSpPr>
        <p:spPr>
          <a:xfrm>
            <a:off x="11274091" y="635508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1"/>
          </p:nvPr>
        </p:nvSpPr>
        <p:spPr>
          <a:xfrm>
            <a:off x="762001" y="3058886"/>
            <a:ext cx="6597372" cy="329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chemeClr val="accent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178" name="Google Shape;178;p7"/>
            <p:cNvSpPr/>
            <p:nvPr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79" name="Google Shape;179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7"/>
            <p:cNvSpPr/>
            <p:nvPr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071442" y="4058828"/>
              <a:ext cx="3178103" cy="2799549"/>
            </a:xfrm>
            <a:custGeom>
              <a:avLst/>
              <a:gdLst/>
              <a:ahLst/>
              <a:cxnLst/>
              <a:rect l="l" t="t" r="r" b="b"/>
              <a:pathLst>
                <a:path w="2029968" h="2029968" extrusionOk="0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83" name="Google Shape;18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7"/>
            <p:cNvSpPr/>
            <p:nvPr/>
          </p:nvSpPr>
          <p:spPr>
            <a:xfrm>
              <a:off x="2028568" y="4060579"/>
              <a:ext cx="2029968" cy="2029968"/>
            </a:xfrm>
            <a:custGeom>
              <a:avLst/>
              <a:gdLst/>
              <a:ahLst/>
              <a:cxnLst/>
              <a:rect l="l" t="t" r="r" b="b"/>
              <a:pathLst>
                <a:path w="1828800" h="1828800" extrusionOk="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86" name="Google Shape;18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7" descr="A black and white striped pattern&#10;&#10;Description automatically generated with low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06" y="3062893"/>
              <a:ext cx="2019299" cy="999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8" name="Google Shape;188;p7"/>
            <p:cNvGrpSpPr/>
            <p:nvPr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89" name="Google Shape;189;p7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90" name="Google Shape;190;p7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91" name="Google Shape;191;p7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92" name="Google Shape;192;p7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93" name="Google Shape;193;p7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94" name="Google Shape;194;p7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95" name="Google Shape;195;p7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96" name="Google Shape;196;p7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6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97" name="Google Shape;197;p7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6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 b="0" i="0" u="none" strike="noStrike" cap="none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198" name="Google Shape;198;p7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6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99" name="Google Shape;199;p7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6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200" name="Google Shape;200;p7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6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201" name="Google Shape;201;p7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6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202" name="Google Shape;202;p7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203" name="Google Shape;203;p7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4" name="Google Shape;204;p7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5" name="Google Shape;205;p7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6" name="Google Shape;206;p7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208" name="Google Shape;208;p7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209" name="Google Shape;209;p7"/>
            <p:cNvSpPr/>
            <p:nvPr/>
          </p:nvSpPr>
          <p:spPr>
            <a:xfrm rot="-5400000">
              <a:off x="506891" y="5335524"/>
              <a:ext cx="1014984" cy="2029968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212" name="Google Shape;212;p7"/>
            <p:cNvCxnSpPr/>
            <p:nvPr/>
          </p:nvCxnSpPr>
          <p:spPr>
            <a:xfrm rot="10800000" flipH="1">
              <a:off x="0" y="1990665"/>
              <a:ext cx="4023360" cy="33894"/>
            </a:xfrm>
            <a:prstGeom prst="straightConnector1">
              <a:avLst/>
            </a:prstGeom>
            <a:noFill/>
            <a:ln w="508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" name="Google Shape;213;p7"/>
          <p:cNvSpPr txBox="1"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  <a:defRPr sz="48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dt" idx="10"/>
          </p:nvPr>
        </p:nvSpPr>
        <p:spPr>
          <a:xfrm>
            <a:off x="7519821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ftr" idx="11"/>
          </p:nvPr>
        </p:nvSpPr>
        <p:spPr>
          <a:xfrm>
            <a:off x="8727198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ldNum" idx="12"/>
          </p:nvPr>
        </p:nvSpPr>
        <p:spPr>
          <a:xfrm>
            <a:off x="11123295" y="6352847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221" name="Google Shape;221;p8"/>
            <p:cNvSpPr/>
            <p:nvPr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4" name="Google Shape;224;p8" descr="A black and white striped pattern&#10;&#10;Description automatically generated with low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8"/>
            <p:cNvSpPr/>
            <p:nvPr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6" name="Google Shape;22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880040" y="5394960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8"/>
            <p:cNvSpPr/>
            <p:nvPr/>
          </p:nvSpPr>
          <p:spPr>
            <a:xfrm>
              <a:off x="11250235" y="4949368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8" name="Google Shape;228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8"/>
          <p:cNvSpPr txBox="1">
            <a:spLocks noGrp="1"/>
          </p:cNvSpPr>
          <p:nvPr>
            <p:ph type="dt" idx="10"/>
          </p:nvPr>
        </p:nvSpPr>
        <p:spPr>
          <a:xfrm>
            <a:off x="771735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8"/>
          <p:cNvSpPr txBox="1">
            <a:spLocks noGrp="1"/>
          </p:cNvSpPr>
          <p:nvPr>
            <p:ph type="ftr" idx="11"/>
          </p:nvPr>
        </p:nvSpPr>
        <p:spPr>
          <a:xfrm>
            <a:off x="542448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771734" y="2590800"/>
            <a:ext cx="4515035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body" idx="2"/>
          </p:nvPr>
        </p:nvSpPr>
        <p:spPr>
          <a:xfrm>
            <a:off x="5645989" y="2590800"/>
            <a:ext cx="4515035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bg>
      <p:bgPr>
        <a:solidFill>
          <a:srgbClr val="BEBAC7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97646">
            <a:off x="403102" y="-983359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 rot="-8091810">
            <a:off x="-1025089" y="458228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97467">
            <a:off x="407892" y="1900474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 rot="-2700000">
            <a:off x="413443" y="1923515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708786">
            <a:off x="-1021285" y="3355869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110773">
            <a:off x="1859807" y="3357927"/>
            <a:ext cx="2029968" cy="202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9"/>
          <p:cNvGrpSpPr/>
          <p:nvPr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242" name="Google Shape;242;p9"/>
            <p:cNvSpPr/>
            <p:nvPr/>
          </p:nvSpPr>
          <p:spPr>
            <a:xfrm>
              <a:off x="-13699" y="5839164"/>
              <a:ext cx="2862790" cy="28868"/>
            </a:xfrm>
            <a:custGeom>
              <a:avLst/>
              <a:gdLst/>
              <a:ahLst/>
              <a:cxnLst/>
              <a:rect l="l" t="t" r="r" b="b"/>
              <a:pathLst>
                <a:path w="2862790" h="28868" extrusionOk="0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7246" y="5900109"/>
              <a:ext cx="2740900" cy="28868"/>
            </a:xfrm>
            <a:custGeom>
              <a:avLst/>
              <a:gdLst/>
              <a:ahLst/>
              <a:cxnLst/>
              <a:rect l="l" t="t" r="r" b="b"/>
              <a:pathLst>
                <a:path w="2740900" h="28868" extrusionOk="0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08992" y="5960251"/>
              <a:ext cx="2619012" cy="29671"/>
            </a:xfrm>
            <a:custGeom>
              <a:avLst/>
              <a:gdLst/>
              <a:ahLst/>
              <a:cxnLst/>
              <a:rect l="l" t="t" r="r" b="b"/>
              <a:pathLst>
                <a:path w="2619012" h="29671" extrusionOk="0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69937" y="6021196"/>
              <a:ext cx="2497122" cy="29670"/>
            </a:xfrm>
            <a:custGeom>
              <a:avLst/>
              <a:gdLst/>
              <a:ahLst/>
              <a:cxnLst/>
              <a:rect l="l" t="t" r="r" b="b"/>
              <a:pathLst>
                <a:path w="2497122" h="29670" extrusionOk="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29279" y="6082140"/>
              <a:ext cx="2376837" cy="28869"/>
            </a:xfrm>
            <a:custGeom>
              <a:avLst/>
              <a:gdLst/>
              <a:ahLst/>
              <a:cxnLst/>
              <a:rect l="l" t="t" r="r" b="b"/>
              <a:pathLst>
                <a:path w="2376837" h="28869" extrusionOk="0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90222" y="6143085"/>
              <a:ext cx="2254948" cy="28868"/>
            </a:xfrm>
            <a:custGeom>
              <a:avLst/>
              <a:gdLst/>
              <a:ahLst/>
              <a:cxnLst/>
              <a:rect l="l" t="t" r="r" b="b"/>
              <a:pathLst>
                <a:path w="2254948" h="28868" extrusionOk="0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51970" y="6203227"/>
              <a:ext cx="2133059" cy="29671"/>
            </a:xfrm>
            <a:custGeom>
              <a:avLst/>
              <a:gdLst/>
              <a:ahLst/>
              <a:cxnLst/>
              <a:rect l="l" t="t" r="r" b="b"/>
              <a:pathLst>
                <a:path w="2133059" h="29671" extrusionOk="0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11310" y="6264172"/>
              <a:ext cx="2012774" cy="28868"/>
            </a:xfrm>
            <a:custGeom>
              <a:avLst/>
              <a:gdLst/>
              <a:ahLst/>
              <a:cxnLst/>
              <a:rect l="l" t="t" r="r" b="b"/>
              <a:pathLst>
                <a:path w="2012774" h="28868" extrusionOk="0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72255" y="6325117"/>
              <a:ext cx="1890884" cy="28868"/>
            </a:xfrm>
            <a:custGeom>
              <a:avLst/>
              <a:gdLst/>
              <a:ahLst/>
              <a:cxnLst/>
              <a:rect l="l" t="t" r="r" b="b"/>
              <a:pathLst>
                <a:path w="1890884" h="28868" extrusionOk="0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33199" y="6386061"/>
              <a:ext cx="1768996" cy="28869"/>
            </a:xfrm>
            <a:custGeom>
              <a:avLst/>
              <a:gdLst/>
              <a:ahLst/>
              <a:cxnLst/>
              <a:rect l="l" t="t" r="r" b="b"/>
              <a:pathLst>
                <a:path w="1768996" h="28869" extrusionOk="0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4946" y="6446204"/>
              <a:ext cx="1647106" cy="29670"/>
            </a:xfrm>
            <a:custGeom>
              <a:avLst/>
              <a:gdLst/>
              <a:ahLst/>
              <a:cxnLst/>
              <a:rect l="l" t="t" r="r" b="b"/>
              <a:pathLst>
                <a:path w="1647106" h="29670" extrusionOk="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654287" y="6507148"/>
              <a:ext cx="1526821" cy="28869"/>
            </a:xfrm>
            <a:custGeom>
              <a:avLst/>
              <a:gdLst/>
              <a:ahLst/>
              <a:cxnLst/>
              <a:rect l="l" t="t" r="r" b="b"/>
              <a:pathLst>
                <a:path w="1526821" h="28869" extrusionOk="0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715231" y="6568093"/>
              <a:ext cx="1404932" cy="28868"/>
            </a:xfrm>
            <a:custGeom>
              <a:avLst/>
              <a:gdLst/>
              <a:ahLst/>
              <a:cxnLst/>
              <a:rect l="l" t="t" r="r" b="b"/>
              <a:pathLst>
                <a:path w="1404932" h="28868" extrusionOk="0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776977" y="6628235"/>
              <a:ext cx="1283044" cy="29671"/>
            </a:xfrm>
            <a:custGeom>
              <a:avLst/>
              <a:gdLst/>
              <a:ahLst/>
              <a:cxnLst/>
              <a:rect l="l" t="t" r="r" b="b"/>
              <a:pathLst>
                <a:path w="1283044" h="29671" extrusionOk="0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7922" y="6689180"/>
              <a:ext cx="1161154" cy="29670"/>
            </a:xfrm>
            <a:custGeom>
              <a:avLst/>
              <a:gdLst/>
              <a:ahLst/>
              <a:cxnLst/>
              <a:rect l="l" t="t" r="r" b="b"/>
              <a:pathLst>
                <a:path w="1161154" h="29670" extrusionOk="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97263" y="6750124"/>
              <a:ext cx="1040868" cy="28869"/>
            </a:xfrm>
            <a:custGeom>
              <a:avLst/>
              <a:gdLst/>
              <a:ahLst/>
              <a:cxnLst/>
              <a:rect l="l" t="t" r="r" b="b"/>
              <a:pathLst>
                <a:path w="1040868" h="28869" extrusionOk="0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958207" y="6811069"/>
              <a:ext cx="918980" cy="28869"/>
            </a:xfrm>
            <a:custGeom>
              <a:avLst/>
              <a:gdLst/>
              <a:ahLst/>
              <a:cxnLst/>
              <a:rect l="l" t="t" r="r" b="b"/>
              <a:pathLst>
                <a:path w="918980" h="28869" extrusionOk="0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59" name="Google Shape;259;p9"/>
          <p:cNvSpPr/>
          <p:nvPr/>
        </p:nvSpPr>
        <p:spPr>
          <a:xfrm>
            <a:off x="1793659" y="5801762"/>
            <a:ext cx="1075475" cy="1058335"/>
          </a:xfrm>
          <a:custGeom>
            <a:avLst/>
            <a:gdLst/>
            <a:ahLst/>
            <a:cxnLst/>
            <a:rect l="l" t="t" r="r" b="b"/>
            <a:pathLst>
              <a:path w="1062720" h="1062720" extrusionOk="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1035546" y="6829131"/>
            <a:ext cx="918980" cy="28869"/>
          </a:xfrm>
          <a:custGeom>
            <a:avLst/>
            <a:gdLst/>
            <a:ahLst/>
            <a:cxnLst/>
            <a:rect l="l" t="t" r="r" b="b"/>
            <a:pathLst>
              <a:path w="918980" h="28869" extrusionOk="0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body" idx="1"/>
          </p:nvPr>
        </p:nvSpPr>
        <p:spPr>
          <a:xfrm>
            <a:off x="3520440" y="3259056"/>
            <a:ext cx="2994660" cy="300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body" idx="2"/>
          </p:nvPr>
        </p:nvSpPr>
        <p:spPr>
          <a:xfrm>
            <a:off x="6826432" y="3253740"/>
            <a:ext cx="4580088" cy="300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9"/>
          <p:cNvSpPr txBox="1">
            <a:spLocks noGrp="1"/>
          </p:cNvSpPr>
          <p:nvPr>
            <p:ph type="dt" idx="10"/>
          </p:nvPr>
        </p:nvSpPr>
        <p:spPr>
          <a:xfrm>
            <a:off x="3523723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ftr" idx="11"/>
          </p:nvPr>
        </p:nvSpPr>
        <p:spPr>
          <a:xfrm>
            <a:off x="6642161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sldNum" idx="12"/>
          </p:nvPr>
        </p:nvSpPr>
        <p:spPr>
          <a:xfrm>
            <a:off x="1094932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icture">
  <p:cSld name="Content + Picture"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0"/>
          <p:cNvSpPr>
            <a:spLocks noGrp="1"/>
          </p:cNvSpPr>
          <p:nvPr>
            <p:ph type="pic" idx="2"/>
          </p:nvPr>
        </p:nvSpPr>
        <p:spPr>
          <a:xfrm>
            <a:off x="1011337" y="9212"/>
            <a:ext cx="2029967" cy="4850544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10"/>
          <p:cNvSpPr/>
          <p:nvPr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1338" y="5865203"/>
            <a:ext cx="2019299" cy="9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3803953" y="3259138"/>
            <a:ext cx="7615274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 txBox="1">
            <a:spLocks noGrp="1"/>
          </p:cNvSpPr>
          <p:nvPr>
            <p:ph type="dt" idx="10"/>
          </p:nvPr>
        </p:nvSpPr>
        <p:spPr>
          <a:xfrm>
            <a:off x="3803953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0"/>
          <p:cNvSpPr txBox="1">
            <a:spLocks noGrp="1"/>
          </p:cNvSpPr>
          <p:nvPr>
            <p:ph type="ftr" idx="11"/>
          </p:nvPr>
        </p:nvSpPr>
        <p:spPr>
          <a:xfrm>
            <a:off x="6788630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0"/>
          <p:cNvSpPr txBox="1">
            <a:spLocks noGrp="1"/>
          </p:cNvSpPr>
          <p:nvPr>
            <p:ph type="sldNum" idx="12"/>
          </p:nvPr>
        </p:nvSpPr>
        <p:spPr>
          <a:xfrm>
            <a:off x="10962027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6" name="Google Shape;276;p10"/>
          <p:cNvGrpSpPr/>
          <p:nvPr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277" name="Google Shape;277;p10"/>
            <p:cNvSpPr/>
            <p:nvPr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80" name="Google Shape;28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0"/>
            <p:cNvSpPr/>
            <p:nvPr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 rot="10800000">
              <a:off x="100582" y="2932749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83" name="Google Shape;283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10"/>
          <p:cNvSpPr/>
          <p:nvPr/>
        </p:nvSpPr>
        <p:spPr>
          <a:xfrm>
            <a:off x="1011339" y="2834159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tVtSadpsKNSa6QDh2OjrV9Jeaz_j0Gy/vie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 txBox="1">
            <a:spLocks noGrp="1"/>
          </p:cNvSpPr>
          <p:nvPr>
            <p:ph type="ctrTitle"/>
          </p:nvPr>
        </p:nvSpPr>
        <p:spPr>
          <a:xfrm>
            <a:off x="4687197" y="-7"/>
            <a:ext cx="6856200" cy="3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</a:pPr>
            <a:r>
              <a:rPr lang="en-US"/>
              <a:t>FINAL PROJECT PRESENTATION</a:t>
            </a:r>
            <a:endParaRPr/>
          </a:p>
        </p:txBody>
      </p:sp>
      <p:pic>
        <p:nvPicPr>
          <p:cNvPr id="356" name="Google Shape;3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825" y="4768725"/>
            <a:ext cx="4409972" cy="18114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 txBox="1"/>
          <p:nvPr/>
        </p:nvSpPr>
        <p:spPr>
          <a:xfrm>
            <a:off x="6065547" y="2514050"/>
            <a:ext cx="5471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</a:pPr>
            <a:r>
              <a:rPr lang="en-US" sz="23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YDATA &lt;&gt; STELLANTIS</a:t>
            </a:r>
            <a:endParaRPr sz="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15"/>
          <p:cNvSpPr txBox="1"/>
          <p:nvPr/>
        </p:nvSpPr>
        <p:spPr>
          <a:xfrm>
            <a:off x="5068200" y="30174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Amir Gorodetsky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Ariel Hagege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Nadav Maayani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15"/>
          <p:cNvSpPr txBox="1"/>
          <p:nvPr/>
        </p:nvSpPr>
        <p:spPr>
          <a:xfrm>
            <a:off x="5068200" y="40953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3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Mentor: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Shani Kotler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7571025" y="3017450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Arpiné Kozmanyan 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Marta Gajewska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Bartosz Bohaterewicz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Heather Goldsby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venir"/>
              <a:buNone/>
            </a:pPr>
            <a:r>
              <a:rPr lang="en-US" sz="2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Xin Feng</a:t>
            </a:r>
            <a:endParaRPr sz="20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EDA Main Findings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Locations</a:t>
            </a:r>
            <a:endParaRPr sz="2400"/>
          </a:p>
        </p:txBody>
      </p:sp>
      <p:sp>
        <p:nvSpPr>
          <p:cNvPr id="448" name="Google Shape;448;p24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Sparse locations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Missing trip segments (!)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Globalization (not a political stance)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Reading errors or lost treasure</a:t>
            </a:r>
            <a:endParaRPr/>
          </a:p>
        </p:txBody>
      </p:sp>
      <p:sp>
        <p:nvSpPr>
          <p:cNvPr id="449" name="Google Shape;449;p24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450" name="Google Shape;450;p24"/>
          <p:cNvGrpSpPr/>
          <p:nvPr/>
        </p:nvGrpSpPr>
        <p:grpSpPr>
          <a:xfrm>
            <a:off x="8579250" y="707550"/>
            <a:ext cx="3186900" cy="2721450"/>
            <a:chOff x="2916025" y="3991650"/>
            <a:chExt cx="3186900" cy="2721450"/>
          </a:xfrm>
        </p:grpSpPr>
        <p:pic>
          <p:nvPicPr>
            <p:cNvPr id="451" name="Google Shape;45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075" y="3991650"/>
              <a:ext cx="3186799" cy="2305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52" name="Google Shape;452;p24"/>
            <p:cNvSpPr txBox="1"/>
            <p:nvPr/>
          </p:nvSpPr>
          <p:spPr>
            <a:xfrm>
              <a:off x="2916025" y="6297600"/>
              <a:ext cx="3186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Trips in countries outside of France</a:t>
              </a:r>
              <a:endParaRPr sz="17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53" name="Google Shape;453;p24"/>
          <p:cNvGrpSpPr/>
          <p:nvPr/>
        </p:nvGrpSpPr>
        <p:grpSpPr>
          <a:xfrm>
            <a:off x="2735237" y="4578287"/>
            <a:ext cx="4332755" cy="2120257"/>
            <a:chOff x="7732225" y="1172550"/>
            <a:chExt cx="4154924" cy="2009341"/>
          </a:xfrm>
        </p:grpSpPr>
        <p:pic>
          <p:nvPicPr>
            <p:cNvPr id="454" name="Google Shape;454;p24"/>
            <p:cNvPicPr preferRelativeResize="0"/>
            <p:nvPr/>
          </p:nvPicPr>
          <p:blipFill rotWithShape="1">
            <a:blip r:embed="rId4">
              <a:alphaModFix/>
            </a:blip>
            <a:srcRect l="1988" t="4083" r="2418" b="5980"/>
            <a:stretch/>
          </p:blipFill>
          <p:spPr>
            <a:xfrm>
              <a:off x="7732225" y="1172550"/>
              <a:ext cx="4154924" cy="16154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55" name="Google Shape;455;p24"/>
            <p:cNvSpPr txBox="1"/>
            <p:nvPr/>
          </p:nvSpPr>
          <p:spPr>
            <a:xfrm>
              <a:off x="8609697" y="2787991"/>
              <a:ext cx="25716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Where did we go through?</a:t>
              </a:r>
              <a:endParaRPr sz="15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56" name="Google Shape;456;p24"/>
          <p:cNvGrpSpPr/>
          <p:nvPr/>
        </p:nvGrpSpPr>
        <p:grpSpPr>
          <a:xfrm>
            <a:off x="7144675" y="3684248"/>
            <a:ext cx="4961848" cy="3037202"/>
            <a:chOff x="6972775" y="3134498"/>
            <a:chExt cx="4961848" cy="3037202"/>
          </a:xfrm>
        </p:grpSpPr>
        <p:grpSp>
          <p:nvGrpSpPr>
            <p:cNvPr id="457" name="Google Shape;457;p24"/>
            <p:cNvGrpSpPr/>
            <p:nvPr/>
          </p:nvGrpSpPr>
          <p:grpSpPr>
            <a:xfrm>
              <a:off x="6972775" y="3134498"/>
              <a:ext cx="4961848" cy="2621702"/>
              <a:chOff x="4033750" y="2401848"/>
              <a:chExt cx="4961848" cy="2621702"/>
            </a:xfrm>
          </p:grpSpPr>
          <p:grpSp>
            <p:nvGrpSpPr>
              <p:cNvPr id="458" name="Google Shape;458;p24"/>
              <p:cNvGrpSpPr/>
              <p:nvPr/>
            </p:nvGrpSpPr>
            <p:grpSpPr>
              <a:xfrm>
                <a:off x="4033750" y="2401848"/>
                <a:ext cx="4961848" cy="2621702"/>
                <a:chOff x="4001725" y="2401848"/>
                <a:chExt cx="4961848" cy="2621702"/>
              </a:xfrm>
            </p:grpSpPr>
            <p:pic>
              <p:nvPicPr>
                <p:cNvPr id="459" name="Google Shape;459;p2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001725" y="2646081"/>
                  <a:ext cx="3641999" cy="23774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</p:pic>
            <p:pic>
              <p:nvPicPr>
                <p:cNvPr id="460" name="Google Shape;460;p2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599548" y="2401848"/>
                  <a:ext cx="2364025" cy="13079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</p:pic>
          </p:grpSp>
          <p:sp>
            <p:nvSpPr>
              <p:cNvPr id="461" name="Google Shape;461;p24"/>
              <p:cNvSpPr/>
              <p:nvPr/>
            </p:nvSpPr>
            <p:spPr>
              <a:xfrm>
                <a:off x="7035400" y="2667000"/>
                <a:ext cx="1949400" cy="19830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24"/>
            <p:cNvSpPr txBox="1"/>
            <p:nvPr/>
          </p:nvSpPr>
          <p:spPr>
            <a:xfrm>
              <a:off x="8740148" y="5756200"/>
              <a:ext cx="1427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Lost at sea</a:t>
              </a:r>
              <a:endParaRPr sz="15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463" name="Google Shape;46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29663" y="3107025"/>
            <a:ext cx="19716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Relevant Missing Data</a:t>
            </a:r>
            <a:endParaRPr sz="2400"/>
          </a:p>
        </p:txBody>
      </p:sp>
      <p:sp>
        <p:nvSpPr>
          <p:cNvPr id="470" name="Google Shape;470;p25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Literature shows the importance of: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Weather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Traffic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Terrain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6858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Driver Behaviour is crucial (!) but missing</a:t>
            </a:r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Additional Data Sources</a:t>
            </a:r>
            <a:endParaRPr sz="240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Weather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NOAA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Meteostat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Traffic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TomTom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Route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OpenStreetMaps</a:t>
            </a:r>
            <a:endParaRPr/>
          </a:p>
        </p:txBody>
      </p:sp>
      <p:sp>
        <p:nvSpPr>
          <p:cNvPr id="479" name="Google Shape;479;p26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480" name="Google Shape;480;p26"/>
          <p:cNvGrpSpPr/>
          <p:nvPr/>
        </p:nvGrpSpPr>
        <p:grpSpPr>
          <a:xfrm>
            <a:off x="8491805" y="2098104"/>
            <a:ext cx="3575939" cy="2857617"/>
            <a:chOff x="6991600" y="2752100"/>
            <a:chExt cx="4132600" cy="3303985"/>
          </a:xfrm>
        </p:grpSpPr>
        <p:pic>
          <p:nvPicPr>
            <p:cNvPr id="481" name="Google Shape;481;p26"/>
            <p:cNvPicPr preferRelativeResize="0"/>
            <p:nvPr/>
          </p:nvPicPr>
          <p:blipFill rotWithShape="1">
            <a:blip r:embed="rId3">
              <a:alphaModFix/>
            </a:blip>
            <a:srcRect l="3520" t="9864" r="6446" b="16411"/>
            <a:stretch/>
          </p:blipFill>
          <p:spPr>
            <a:xfrm>
              <a:off x="6991600" y="2752100"/>
              <a:ext cx="4132600" cy="2823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2" name="Google Shape;482;p26"/>
            <p:cNvSpPr txBox="1"/>
            <p:nvPr/>
          </p:nvSpPr>
          <p:spPr>
            <a:xfrm>
              <a:off x="7904686" y="5575485"/>
              <a:ext cx="28284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1155CC"/>
                  </a:solidFill>
                  <a:latin typeface="Avenir"/>
                  <a:ea typeface="Avenir"/>
                  <a:cs typeface="Avenir"/>
                  <a:sym typeface="Avenir"/>
                </a:rPr>
                <a:t>TomTom traffic incidents</a:t>
              </a:r>
              <a:endParaRPr sz="1500" i="1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5696647" y="3863848"/>
            <a:ext cx="3575939" cy="2857598"/>
            <a:chOff x="4540928" y="3482594"/>
            <a:chExt cx="4132600" cy="3303963"/>
          </a:xfrm>
        </p:grpSpPr>
        <p:pic>
          <p:nvPicPr>
            <p:cNvPr id="484" name="Google Shape;484;p26"/>
            <p:cNvPicPr preferRelativeResize="0"/>
            <p:nvPr/>
          </p:nvPicPr>
          <p:blipFill rotWithShape="1">
            <a:blip r:embed="rId4">
              <a:alphaModFix/>
            </a:blip>
            <a:srcRect t="4212" b="4221"/>
            <a:stretch/>
          </p:blipFill>
          <p:spPr>
            <a:xfrm>
              <a:off x="4540928" y="3482594"/>
              <a:ext cx="4132600" cy="2823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5" name="Google Shape;485;p26"/>
            <p:cNvSpPr txBox="1"/>
            <p:nvPr/>
          </p:nvSpPr>
          <p:spPr>
            <a:xfrm>
              <a:off x="5144899" y="6305957"/>
              <a:ext cx="31581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1155CC"/>
                  </a:solidFill>
                  <a:latin typeface="Avenir"/>
                  <a:ea typeface="Avenir"/>
                  <a:cs typeface="Avenir"/>
                  <a:sym typeface="Avenir"/>
                </a:rPr>
                <a:t>Meteostat weather reading</a:t>
              </a:r>
              <a:endParaRPr sz="1500" i="1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3462307" y="2098111"/>
            <a:ext cx="3575940" cy="2814017"/>
            <a:chOff x="2719050" y="-243100"/>
            <a:chExt cx="4132602" cy="3253575"/>
          </a:xfrm>
        </p:grpSpPr>
        <p:pic>
          <p:nvPicPr>
            <p:cNvPr id="487" name="Google Shape;487;p26"/>
            <p:cNvPicPr preferRelativeResize="0"/>
            <p:nvPr/>
          </p:nvPicPr>
          <p:blipFill rotWithShape="1">
            <a:blip r:embed="rId5">
              <a:alphaModFix/>
            </a:blip>
            <a:srcRect t="2244" b="2253"/>
            <a:stretch/>
          </p:blipFill>
          <p:spPr>
            <a:xfrm>
              <a:off x="2719050" y="-243100"/>
              <a:ext cx="4132602" cy="28233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8" name="Google Shape;488;p26"/>
            <p:cNvSpPr txBox="1"/>
            <p:nvPr/>
          </p:nvSpPr>
          <p:spPr>
            <a:xfrm>
              <a:off x="3452600" y="2529875"/>
              <a:ext cx="26655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1155CC"/>
                  </a:solidFill>
                  <a:latin typeface="Avenir"/>
                  <a:ea typeface="Avenir"/>
                  <a:cs typeface="Avenir"/>
                  <a:sym typeface="Avenir"/>
                </a:rPr>
                <a:t>  OpenStreetMaps API</a:t>
              </a:r>
              <a:endParaRPr sz="1500" i="1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Data Pipeline</a:t>
            </a:r>
            <a:endParaRPr sz="2400"/>
          </a:p>
        </p:txBody>
      </p:sp>
      <p:sp>
        <p:nvSpPr>
          <p:cNvPr id="495" name="Google Shape;495;p27"/>
          <p:cNvSpPr txBox="1">
            <a:spLocks noGrp="1"/>
          </p:cNvSpPr>
          <p:nvPr>
            <p:ph type="body" idx="1"/>
          </p:nvPr>
        </p:nvSpPr>
        <p:spPr>
          <a:xfrm>
            <a:off x="762000" y="1801925"/>
            <a:ext cx="11259300" cy="4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Features: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/>
              <a:t>Trip progress indicator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/>
              <a:t>Terrain proxy (using speed and altitude moments)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/>
              <a:t>Distance (by odometer and H3) 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/>
              <a:t>Weather (Scale obstacle)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/>
              <a:t>Route (Scale obstacle)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497" name="Google Shape;497;p27"/>
          <p:cNvCxnSpPr/>
          <p:nvPr/>
        </p:nvCxnSpPr>
        <p:spPr>
          <a:xfrm rot="10800000" flipH="1">
            <a:off x="7779375" y="1928300"/>
            <a:ext cx="28500" cy="29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" name="Google Shape;498;p27"/>
          <p:cNvSpPr/>
          <p:nvPr/>
        </p:nvSpPr>
        <p:spPr>
          <a:xfrm>
            <a:off x="4560850" y="5034230"/>
            <a:ext cx="1672200" cy="1374600"/>
          </a:xfrm>
          <a:prstGeom prst="horizontalScroll">
            <a:avLst>
              <a:gd name="adj" fmla="val 125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Raw Training 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6290601" y="5559925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7022123" y="5251367"/>
            <a:ext cx="1794987" cy="912348"/>
          </a:xfrm>
          <a:prstGeom prst="flowChartPreparation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Preprocess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1" name="Google Shape;501;p27"/>
          <p:cNvSpPr/>
          <p:nvPr/>
        </p:nvSpPr>
        <p:spPr>
          <a:xfrm rot="5400000">
            <a:off x="6318950" y="5040450"/>
            <a:ext cx="641700" cy="33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7663632" y="3561035"/>
            <a:ext cx="36006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Enrichment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(optional)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3" name="Google Shape;503;p27"/>
          <p:cNvSpPr/>
          <p:nvPr/>
        </p:nvSpPr>
        <p:spPr>
          <a:xfrm>
            <a:off x="5561798" y="3832350"/>
            <a:ext cx="2156004" cy="1024920"/>
          </a:xfrm>
          <a:prstGeom prst="flowChartMultidocument">
            <a:avLst/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APIs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Meteostat- weather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TomTom- Traffic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9529975" y="5265450"/>
            <a:ext cx="1794975" cy="912350"/>
          </a:xfrm>
          <a:prstGeom prst="flowChartInputOutpu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Rich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Segments 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5" name="Google Shape;505;p27"/>
          <p:cNvSpPr/>
          <p:nvPr/>
        </p:nvSpPr>
        <p:spPr>
          <a:xfrm>
            <a:off x="8910551" y="5545850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8" descr="Low angle view of tall 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" r="49"/>
          <a:stretch/>
        </p:blipFill>
        <p:spPr>
          <a:xfrm>
            <a:off x="0" y="-1"/>
            <a:ext cx="4076118" cy="6096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8"/>
          <p:cNvSpPr/>
          <p:nvPr/>
        </p:nvSpPr>
        <p:spPr>
          <a:xfrm>
            <a:off x="3903349" y="5895479"/>
            <a:ext cx="274200" cy="27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13" name="Google Shape;513;p28"/>
          <p:cNvCxnSpPr/>
          <p:nvPr/>
        </p:nvCxnSpPr>
        <p:spPr>
          <a:xfrm>
            <a:off x="-97971" y="1909602"/>
            <a:ext cx="4161000" cy="41493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p28"/>
          <p:cNvSpPr txBox="1">
            <a:spLocks noGrp="1"/>
          </p:cNvSpPr>
          <p:nvPr>
            <p:ph type="ctrTitle"/>
          </p:nvPr>
        </p:nvSpPr>
        <p:spPr>
          <a:xfrm>
            <a:off x="6586298" y="660350"/>
            <a:ext cx="4875600" cy="5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n-US"/>
              <a:t>Method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General approaches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  <p:sp>
        <p:nvSpPr>
          <p:cNvPr id="521" name="Google Shape;521;p29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/>
              <a:t>Trip vs. Segment</a:t>
            </a:r>
            <a:endParaRPr b="1"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Trip - Predict trip at once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Segment - Sum segments predictions</a:t>
            </a:r>
            <a:endParaRPr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/>
              <a:t>Static vs. Traditional</a:t>
            </a:r>
            <a:endParaRPr b="1"/>
          </a:p>
          <a:p>
            <a:pPr marL="685800" lvl="1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- Supervised ML</a:t>
            </a:r>
            <a:endParaRPr/>
          </a:p>
          <a:p>
            <a:pPr marL="685800" lvl="1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Static - Cost per segment</a:t>
            </a: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523" name="Google Shape;523;p29"/>
          <p:cNvGraphicFramePr/>
          <p:nvPr/>
        </p:nvGraphicFramePr>
        <p:xfrm>
          <a:off x="6457325" y="2065375"/>
          <a:ext cx="5373325" cy="2916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7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Segments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Trip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Traditional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4" name="Google Shape;524;p29"/>
          <p:cNvSpPr/>
          <p:nvPr/>
        </p:nvSpPr>
        <p:spPr>
          <a:xfrm>
            <a:off x="8115300" y="1989325"/>
            <a:ext cx="3801900" cy="1139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236700" y="2221800"/>
            <a:ext cx="5373300" cy="145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532" name="Google Shape;5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489" y="1524000"/>
            <a:ext cx="5921426" cy="4893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3" name="Google Shape;533;p30"/>
          <p:cNvSpPr txBox="1"/>
          <p:nvPr/>
        </p:nvSpPr>
        <p:spPr>
          <a:xfrm>
            <a:off x="7681600" y="3302475"/>
            <a:ext cx="228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4" name="Google Shape;534;p30"/>
          <p:cNvSpPr txBox="1"/>
          <p:nvPr/>
        </p:nvSpPr>
        <p:spPr>
          <a:xfrm>
            <a:off x="11031100" y="3475675"/>
            <a:ext cx="457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5" name="Google Shape;535;p30"/>
          <p:cNvSpPr/>
          <p:nvPr/>
        </p:nvSpPr>
        <p:spPr>
          <a:xfrm rot="7242426">
            <a:off x="10851848" y="1273697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31933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30"/>
          <p:cNvSpPr txBox="1">
            <a:spLocks noGrp="1"/>
          </p:cNvSpPr>
          <p:nvPr>
            <p:ph type="body" idx="1"/>
          </p:nvPr>
        </p:nvSpPr>
        <p:spPr>
          <a:xfrm>
            <a:off x="104450" y="2281775"/>
            <a:ext cx="56610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/>
              <a:t>Advantages: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Create compact </a:t>
            </a:r>
            <a:r>
              <a:rPr lang="en-US" b="1"/>
              <a:t>dataframe - aggregate trips</a:t>
            </a:r>
            <a:endParaRPr b="1"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Performance</a:t>
            </a:r>
            <a:endParaRPr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○"/>
            </a:pPr>
            <a:r>
              <a:rPr lang="en-US"/>
              <a:t>Single prediction per trip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Disadvantages: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Ignores segment specific information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Flattens temporal and spatial information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0"/>
          <p:cNvSpPr/>
          <p:nvPr/>
        </p:nvSpPr>
        <p:spPr>
          <a:xfrm rot="7242426">
            <a:off x="6650598" y="4667022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8" name="Google Shape;538;p30"/>
          <p:cNvSpPr txBox="1">
            <a:spLocks noGrp="1"/>
          </p:cNvSpPr>
          <p:nvPr>
            <p:ph type="title"/>
          </p:nvPr>
        </p:nvSpPr>
        <p:spPr>
          <a:xfrm>
            <a:off x="5334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Trip-based dataset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>
            <a:spLocks noGrp="1"/>
          </p:cNvSpPr>
          <p:nvPr>
            <p:ph type="sldNum" idx="12"/>
          </p:nvPr>
        </p:nvSpPr>
        <p:spPr>
          <a:xfrm>
            <a:off x="10968175" y="64325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45" name="Google Shape;545;p31"/>
          <p:cNvSpPr txBox="1"/>
          <p:nvPr/>
        </p:nvSpPr>
        <p:spPr>
          <a:xfrm>
            <a:off x="7681600" y="3378675"/>
            <a:ext cx="228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6" name="Google Shape;546;p31"/>
          <p:cNvSpPr txBox="1"/>
          <p:nvPr/>
        </p:nvSpPr>
        <p:spPr>
          <a:xfrm>
            <a:off x="11031100" y="3551875"/>
            <a:ext cx="457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7" name="Google Shape;547;p31"/>
          <p:cNvSpPr txBox="1">
            <a:spLocks noGrp="1"/>
          </p:cNvSpPr>
          <p:nvPr>
            <p:ph type="title"/>
          </p:nvPr>
        </p:nvSpPr>
        <p:spPr>
          <a:xfrm>
            <a:off x="5334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Segment-based dataset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  <p:sp>
        <p:nvSpPr>
          <p:cNvPr id="548" name="Google Shape;548;p31"/>
          <p:cNvSpPr txBox="1">
            <a:spLocks noGrp="1"/>
          </p:cNvSpPr>
          <p:nvPr>
            <p:ph type="sldNum" idx="12"/>
          </p:nvPr>
        </p:nvSpPr>
        <p:spPr>
          <a:xfrm>
            <a:off x="10968175" y="64325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549" name="Google Shape;5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501" y="1539100"/>
            <a:ext cx="5921426" cy="4893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0" name="Google Shape;550;p31"/>
          <p:cNvSpPr txBox="1"/>
          <p:nvPr/>
        </p:nvSpPr>
        <p:spPr>
          <a:xfrm>
            <a:off x="7681600" y="3378675"/>
            <a:ext cx="228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1" name="Google Shape;551;p31"/>
          <p:cNvSpPr txBox="1"/>
          <p:nvPr/>
        </p:nvSpPr>
        <p:spPr>
          <a:xfrm>
            <a:off x="11031100" y="3551875"/>
            <a:ext cx="4572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2" name="Google Shape;552;p31"/>
          <p:cNvSpPr/>
          <p:nvPr/>
        </p:nvSpPr>
        <p:spPr>
          <a:xfrm rot="7242426">
            <a:off x="10851848" y="1273697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31933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3" name="Google Shape;553;p31"/>
          <p:cNvSpPr/>
          <p:nvPr/>
        </p:nvSpPr>
        <p:spPr>
          <a:xfrm rot="7242426">
            <a:off x="6659298" y="4686972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4" name="Google Shape;554;p31"/>
          <p:cNvSpPr/>
          <p:nvPr/>
        </p:nvSpPr>
        <p:spPr>
          <a:xfrm rot="7242426">
            <a:off x="8215048" y="2737347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31933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5" name="Google Shape;555;p31"/>
          <p:cNvSpPr/>
          <p:nvPr/>
        </p:nvSpPr>
        <p:spPr>
          <a:xfrm rot="7242426">
            <a:off x="8355136" y="2737360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6" name="Google Shape;556;p31"/>
          <p:cNvSpPr txBox="1">
            <a:spLocks noGrp="1"/>
          </p:cNvSpPr>
          <p:nvPr>
            <p:ph type="body" idx="1"/>
          </p:nvPr>
        </p:nvSpPr>
        <p:spPr>
          <a:xfrm>
            <a:off x="104450" y="2281775"/>
            <a:ext cx="56610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/>
              <a:t>Advantages: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Informative data 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High-volume data - Spark instead of Sklearn ☹️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Learn to characterize individual road segments </a:t>
            </a:r>
            <a:endParaRPr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Disadvantages: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Slower inference (sequential)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-US"/>
              <a:t>Intermediate target*</a:t>
            </a:r>
            <a:endParaRPr/>
          </a:p>
        </p:txBody>
      </p:sp>
      <p:sp>
        <p:nvSpPr>
          <p:cNvPr id="557" name="Google Shape;557;p31"/>
          <p:cNvSpPr/>
          <p:nvPr/>
        </p:nvSpPr>
        <p:spPr>
          <a:xfrm rot="7242426">
            <a:off x="9698748" y="2022447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31933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8" name="Google Shape;558;p31"/>
          <p:cNvSpPr/>
          <p:nvPr/>
        </p:nvSpPr>
        <p:spPr>
          <a:xfrm rot="7242426">
            <a:off x="9853348" y="1902122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9" name="Google Shape;559;p31"/>
          <p:cNvSpPr/>
          <p:nvPr/>
        </p:nvSpPr>
        <p:spPr>
          <a:xfrm rot="7242426">
            <a:off x="6259848" y="3255247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31933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0" name="Google Shape;560;p31"/>
          <p:cNvSpPr/>
          <p:nvPr/>
        </p:nvSpPr>
        <p:spPr>
          <a:xfrm rot="7242426">
            <a:off x="6489386" y="3135785"/>
            <a:ext cx="689123" cy="624295"/>
          </a:xfrm>
          <a:prstGeom prst="teardrop">
            <a:avLst>
              <a:gd name="adj" fmla="val 152951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General approaches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  <p:sp>
        <p:nvSpPr>
          <p:cNvPr id="567" name="Google Shape;567;p32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Trip vs. Segment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Trip - Predict trip at once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Segment - Sum segments predictions</a:t>
            </a:r>
            <a:endParaRPr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/>
              <a:t>Static vs. Traditional</a:t>
            </a:r>
            <a:endParaRPr b="1"/>
          </a:p>
          <a:p>
            <a:pPr marL="685800" lvl="1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- Supervised ML</a:t>
            </a:r>
            <a:endParaRPr/>
          </a:p>
          <a:p>
            <a:pPr marL="685800" lvl="1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Static - Cost per segment</a:t>
            </a: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569" name="Google Shape;569;p32"/>
          <p:cNvGraphicFramePr/>
          <p:nvPr/>
        </p:nvGraphicFramePr>
        <p:xfrm>
          <a:off x="6457325" y="176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7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Segments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Trip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Traditional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✔👈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0" name="Google Shape;570;p32"/>
          <p:cNvSpPr/>
          <p:nvPr/>
        </p:nvSpPr>
        <p:spPr>
          <a:xfrm>
            <a:off x="6254750" y="2590800"/>
            <a:ext cx="2040000" cy="222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1" name="Google Shape;571;p32"/>
          <p:cNvSpPr/>
          <p:nvPr/>
        </p:nvSpPr>
        <p:spPr>
          <a:xfrm>
            <a:off x="424700" y="3621450"/>
            <a:ext cx="5074800" cy="1600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>
            <a:spLocks noGrp="1"/>
          </p:cNvSpPr>
          <p:nvPr>
            <p:ph type="body" idx="1"/>
          </p:nvPr>
        </p:nvSpPr>
        <p:spPr>
          <a:xfrm>
            <a:off x="762000" y="2072475"/>
            <a:ext cx="105660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Traditional approach: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the classic ML method, call the model to predict your target at real time.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applicable to any resolution - trip or segments.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the model predict the SOC at the end of the trip or segment.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the prediction of the current step is fed to the model as the starting SOC of the next one. trip SOC is accumulated.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advantages - receives real time data for prediction.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data pipeline: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choose the desired resolution - trip or segments.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data preprocessing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training- supervised regression task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78" name="Google Shape;578;p33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579" name="Google Shape;579;p33"/>
          <p:cNvCxnSpPr/>
          <p:nvPr/>
        </p:nvCxnSpPr>
        <p:spPr>
          <a:xfrm rot="10800000" flipH="1">
            <a:off x="7779375" y="1928300"/>
            <a:ext cx="28500" cy="29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Method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Traditional approach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 txBox="1"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67" name="Google Shape;367;p16"/>
          <p:cNvSpPr txBox="1">
            <a:spLocks noGrp="1"/>
          </p:cNvSpPr>
          <p:nvPr>
            <p:ph type="body" idx="1"/>
          </p:nvPr>
        </p:nvSpPr>
        <p:spPr>
          <a:xfrm>
            <a:off x="4938713" y="3300413"/>
            <a:ext cx="6338887" cy="26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Introduction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Dataset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Methodology and Modeling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Conclusions</a:t>
            </a:r>
            <a:endParaRPr/>
          </a:p>
        </p:txBody>
      </p:sp>
      <p:sp>
        <p:nvSpPr>
          <p:cNvPr id="368" name="Google Shape;368;p16"/>
          <p:cNvSpPr txBox="1">
            <a:spLocks noGrp="1"/>
          </p:cNvSpPr>
          <p:nvPr>
            <p:ph type="sldNum" idx="12"/>
          </p:nvPr>
        </p:nvSpPr>
        <p:spPr>
          <a:xfrm>
            <a:off x="10967357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 txBox="1">
            <a:spLocks noGrp="1"/>
          </p:cNvSpPr>
          <p:nvPr>
            <p:ph type="title"/>
          </p:nvPr>
        </p:nvSpPr>
        <p:spPr>
          <a:xfrm>
            <a:off x="305650" y="98337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Traditional approach pipeline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60500" y="2441755"/>
            <a:ext cx="1672200" cy="1374600"/>
          </a:xfrm>
          <a:prstGeom prst="horizontalScroll">
            <a:avLst>
              <a:gd name="adj" fmla="val 125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Raw Training 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8" name="Google Shape;588;p34"/>
          <p:cNvSpPr/>
          <p:nvPr/>
        </p:nvSpPr>
        <p:spPr>
          <a:xfrm>
            <a:off x="2390251" y="2967450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3121773" y="2658892"/>
            <a:ext cx="1794987" cy="912348"/>
          </a:xfrm>
          <a:prstGeom prst="flowChartPreparation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Preprocess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0" name="Google Shape;590;p34"/>
          <p:cNvSpPr/>
          <p:nvPr/>
        </p:nvSpPr>
        <p:spPr>
          <a:xfrm rot="5400000">
            <a:off x="2418600" y="2447975"/>
            <a:ext cx="641700" cy="33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1" name="Google Shape;591;p34"/>
          <p:cNvSpPr txBox="1"/>
          <p:nvPr/>
        </p:nvSpPr>
        <p:spPr>
          <a:xfrm>
            <a:off x="3763282" y="968560"/>
            <a:ext cx="36006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Enrichment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(optional)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2" name="Google Shape;592;p34"/>
          <p:cNvSpPr/>
          <p:nvPr/>
        </p:nvSpPr>
        <p:spPr>
          <a:xfrm>
            <a:off x="1661448" y="1239875"/>
            <a:ext cx="2156004" cy="1024920"/>
          </a:xfrm>
          <a:prstGeom prst="flowChartMultidocument">
            <a:avLst/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APIs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Meteostat- weather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TomTom- Traffic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3" name="Google Shape;593;p34"/>
          <p:cNvSpPr/>
          <p:nvPr/>
        </p:nvSpPr>
        <p:spPr>
          <a:xfrm>
            <a:off x="9004710" y="2333261"/>
            <a:ext cx="2452715" cy="1167360"/>
          </a:xfrm>
          <a:prstGeom prst="flowChartPredefinedProcess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Model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4" name="Google Shape;594;p34"/>
          <p:cNvSpPr/>
          <p:nvPr/>
        </p:nvSpPr>
        <p:spPr>
          <a:xfrm>
            <a:off x="8064440" y="2545295"/>
            <a:ext cx="880800" cy="567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7766206" y="2967483"/>
            <a:ext cx="1179000" cy="2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6" name="Google Shape;596;p34"/>
          <p:cNvSpPr txBox="1"/>
          <p:nvPr/>
        </p:nvSpPr>
        <p:spPr>
          <a:xfrm>
            <a:off x="8049230" y="638550"/>
            <a:ext cx="26058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Split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97" name="Google Shape;597;p34"/>
          <p:cNvCxnSpPr>
            <a:endCxn id="598" idx="0"/>
          </p:cNvCxnSpPr>
          <p:nvPr/>
        </p:nvCxnSpPr>
        <p:spPr>
          <a:xfrm flipH="1">
            <a:off x="8415705" y="1133221"/>
            <a:ext cx="48000" cy="93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34"/>
          <p:cNvSpPr txBox="1"/>
          <p:nvPr/>
        </p:nvSpPr>
        <p:spPr>
          <a:xfrm>
            <a:off x="7613805" y="2073121"/>
            <a:ext cx="160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 set</a:t>
            </a:r>
            <a:endParaRPr sz="600" b="1"/>
          </a:p>
        </p:txBody>
      </p:sp>
      <p:sp>
        <p:nvSpPr>
          <p:cNvPr id="599" name="Google Shape;599;p34"/>
          <p:cNvSpPr txBox="1"/>
          <p:nvPr/>
        </p:nvSpPr>
        <p:spPr>
          <a:xfrm>
            <a:off x="7630155" y="3214830"/>
            <a:ext cx="286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Train set</a:t>
            </a:r>
            <a:endParaRPr sz="600" b="1"/>
          </a:p>
        </p:txBody>
      </p:sp>
      <p:sp>
        <p:nvSpPr>
          <p:cNvPr id="600" name="Google Shape;600;p34"/>
          <p:cNvSpPr/>
          <p:nvPr/>
        </p:nvSpPr>
        <p:spPr>
          <a:xfrm rot="5400000">
            <a:off x="9101640" y="3685124"/>
            <a:ext cx="5664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7627060" y="4204116"/>
            <a:ext cx="2253366" cy="1307880"/>
          </a:xfrm>
          <a:prstGeom prst="flowChartMultidocument">
            <a:avLst/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SOC for each segment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2" name="Google Shape;602;p34"/>
          <p:cNvSpPr/>
          <p:nvPr/>
        </p:nvSpPr>
        <p:spPr>
          <a:xfrm rot="5400000">
            <a:off x="8469492" y="5604221"/>
            <a:ext cx="5685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3" name="Google Shape;603;p34"/>
          <p:cNvSpPr/>
          <p:nvPr/>
        </p:nvSpPr>
        <p:spPr>
          <a:xfrm>
            <a:off x="7835858" y="6114382"/>
            <a:ext cx="1722708" cy="649674"/>
          </a:xfrm>
          <a:prstGeom prst="flowChartDocument">
            <a:avLst/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SOC for entire trips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4" name="Google Shape;604;p34"/>
          <p:cNvSpPr txBox="1"/>
          <p:nvPr/>
        </p:nvSpPr>
        <p:spPr>
          <a:xfrm>
            <a:off x="6674368" y="6055786"/>
            <a:ext cx="941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sum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05" name="Google Shape;605;p34"/>
          <p:cNvCxnSpPr/>
          <p:nvPr/>
        </p:nvCxnSpPr>
        <p:spPr>
          <a:xfrm rot="10800000" flipH="1">
            <a:off x="7363877" y="5771504"/>
            <a:ext cx="1128000" cy="47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34"/>
          <p:cNvSpPr/>
          <p:nvPr/>
        </p:nvSpPr>
        <p:spPr>
          <a:xfrm>
            <a:off x="10248825" y="4232350"/>
            <a:ext cx="1880388" cy="771660"/>
          </a:xfrm>
          <a:prstGeom prst="flowChartDocument">
            <a:avLst/>
          </a:prstGeom>
          <a:solidFill>
            <a:srgbClr val="06C83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Avenir"/>
                <a:ea typeface="Avenir"/>
                <a:cs typeface="Avenir"/>
                <a:sym typeface="Avenir"/>
              </a:rPr>
              <a:t>SOC for entire trips</a:t>
            </a:r>
            <a:endParaRPr sz="15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7" name="Google Shape;607;p34"/>
          <p:cNvSpPr/>
          <p:nvPr/>
        </p:nvSpPr>
        <p:spPr>
          <a:xfrm>
            <a:off x="5705825" y="3216625"/>
            <a:ext cx="1794975" cy="912350"/>
          </a:xfrm>
          <a:prstGeom prst="flowChartInputOutpu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Segments 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8" name="Google Shape;608;p34"/>
          <p:cNvSpPr/>
          <p:nvPr/>
        </p:nvSpPr>
        <p:spPr>
          <a:xfrm>
            <a:off x="5743463" y="2013463"/>
            <a:ext cx="1794975" cy="939900"/>
          </a:xfrm>
          <a:prstGeom prst="flowChartInputOutput">
            <a:avLst/>
          </a:prstGeom>
          <a:solidFill>
            <a:srgbClr val="5C97B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Trips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" name="Google Shape;609;p34"/>
          <p:cNvSpPr txBox="1"/>
          <p:nvPr/>
        </p:nvSpPr>
        <p:spPr>
          <a:xfrm>
            <a:off x="6239230" y="2856837"/>
            <a:ext cx="26058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0" name="Google Shape;610;p34"/>
          <p:cNvSpPr/>
          <p:nvPr/>
        </p:nvSpPr>
        <p:spPr>
          <a:xfrm rot="5400000">
            <a:off x="10757965" y="3676599"/>
            <a:ext cx="5664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1" name="Google Shape;611;p34"/>
          <p:cNvSpPr/>
          <p:nvPr/>
        </p:nvSpPr>
        <p:spPr>
          <a:xfrm>
            <a:off x="5010201" y="2953375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2" name="Google Shape;612;p34"/>
          <p:cNvSpPr txBox="1"/>
          <p:nvPr/>
        </p:nvSpPr>
        <p:spPr>
          <a:xfrm>
            <a:off x="9974705" y="3602337"/>
            <a:ext cx="26058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3" name="Google Shape;613;p34"/>
          <p:cNvSpPr txBox="1"/>
          <p:nvPr/>
        </p:nvSpPr>
        <p:spPr>
          <a:xfrm>
            <a:off x="305650" y="4902375"/>
            <a:ext cx="6132600" cy="14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●"/>
            </a:pPr>
            <a:r>
              <a:rPr lang="en-US" sz="19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Prediction </a:t>
            </a:r>
            <a:r>
              <a:rPr lang="en-US" sz="19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current step</a:t>
            </a:r>
            <a:r>
              <a:rPr lang="en-US" sz="19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is fed to the model as the </a:t>
            </a:r>
            <a:r>
              <a:rPr lang="en-US" sz="1900" b="1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starting SOC level of the next one</a:t>
            </a:r>
            <a:r>
              <a:rPr lang="en-US" sz="19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trip SOC is accumulated. </a:t>
            </a:r>
            <a:endParaRPr sz="19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●"/>
            </a:pPr>
            <a:r>
              <a:rPr lang="en-US" sz="19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Trade-off - trip based or segments based. </a:t>
            </a:r>
            <a:endParaRPr sz="1800" b="1"/>
          </a:p>
        </p:txBody>
      </p:sp>
      <p:sp>
        <p:nvSpPr>
          <p:cNvPr id="614" name="Google Shape;614;p34"/>
          <p:cNvSpPr txBox="1"/>
          <p:nvPr/>
        </p:nvSpPr>
        <p:spPr>
          <a:xfrm>
            <a:off x="9004700" y="1738950"/>
            <a:ext cx="335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supervised regression task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5"/>
          <p:cNvSpPr txBox="1">
            <a:spLocks noGrp="1"/>
          </p:cNvSpPr>
          <p:nvPr>
            <p:ph type="body" idx="1"/>
          </p:nvPr>
        </p:nvSpPr>
        <p:spPr>
          <a:xfrm>
            <a:off x="762000" y="2314150"/>
            <a:ext cx="105660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dynamic approach: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characterized segments SOC by similarity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target feature not trivial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advantages - can improve real time processing and compute power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disadvantages - once assigned, the prediction SOC is not updated.</a:t>
            </a:r>
            <a:br>
              <a:rPr lang="en-US" sz="1500"/>
            </a:br>
            <a:r>
              <a:rPr lang="en-US" sz="1500"/>
              <a:t>       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data pipeline: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data preprocessing  - remove all features that can't be associated with the segment (car, time, trip)</a:t>
            </a:r>
            <a:br>
              <a:rPr lang="en-US" sz="1500"/>
            </a:br>
            <a:r>
              <a:rPr lang="en-US" sz="1500"/>
              <a:t>                                 - how many SOC classes are a good representative of the data?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Char char="●"/>
            </a:pPr>
            <a:r>
              <a:rPr lang="en-US" sz="1500"/>
              <a:t>training - supervised and unsupervised</a:t>
            </a:r>
            <a:br>
              <a:rPr lang="en-US" sz="1500"/>
            </a:br>
            <a:r>
              <a:rPr lang="en-US" sz="1500"/>
              <a:t>        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21" name="Google Shape;621;p35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cxnSp>
        <p:nvCxnSpPr>
          <p:cNvPr id="622" name="Google Shape;622;p35"/>
          <p:cNvCxnSpPr/>
          <p:nvPr/>
        </p:nvCxnSpPr>
        <p:spPr>
          <a:xfrm rot="10800000" flipH="1">
            <a:off x="7779375" y="1928300"/>
            <a:ext cx="28500" cy="29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3" name="Google Shape;623;p35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Method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Static approach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9" y="1524000"/>
            <a:ext cx="5921426" cy="4893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30" name="Google Shape;630;p36"/>
          <p:cNvGrpSpPr/>
          <p:nvPr/>
        </p:nvGrpSpPr>
        <p:grpSpPr>
          <a:xfrm>
            <a:off x="242075" y="2521075"/>
            <a:ext cx="5660975" cy="3321850"/>
            <a:chOff x="242075" y="2521075"/>
            <a:chExt cx="5660975" cy="3321850"/>
          </a:xfrm>
        </p:grpSpPr>
        <p:sp>
          <p:nvSpPr>
            <p:cNvPr id="631" name="Google Shape;631;p36"/>
            <p:cNvSpPr/>
            <p:nvPr/>
          </p:nvSpPr>
          <p:spPr>
            <a:xfrm>
              <a:off x="2309850" y="3497750"/>
              <a:ext cx="869100" cy="657900"/>
            </a:xfrm>
            <a:prstGeom prst="hexagon">
              <a:avLst>
                <a:gd name="adj" fmla="val 28852"/>
                <a:gd name="vf" fmla="val 115470"/>
              </a:avLst>
            </a:prstGeom>
            <a:noFill/>
            <a:ln w="28575" cap="flat" cmpd="sng">
              <a:solidFill>
                <a:srgbClr val="34A8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32" name="Google Shape;632;p36"/>
            <p:cNvGrpSpPr/>
            <p:nvPr/>
          </p:nvGrpSpPr>
          <p:grpSpPr>
            <a:xfrm>
              <a:off x="242075" y="2521075"/>
              <a:ext cx="5660975" cy="3321850"/>
              <a:chOff x="242075" y="2521075"/>
              <a:chExt cx="5660975" cy="3321850"/>
            </a:xfrm>
          </p:grpSpPr>
          <p:sp>
            <p:nvSpPr>
              <p:cNvPr id="633" name="Google Shape;633;p36"/>
              <p:cNvSpPr/>
              <p:nvPr/>
            </p:nvSpPr>
            <p:spPr>
              <a:xfrm>
                <a:off x="4379150" y="25210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4379150" y="31789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2995650" y="31789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36648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22957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914400" y="349775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242075" y="38368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242075" y="451095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50339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242075" y="518502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34A8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643" name="Google Shape;643;p36"/>
          <p:cNvSpPr txBox="1"/>
          <p:nvPr/>
        </p:nvSpPr>
        <p:spPr>
          <a:xfrm>
            <a:off x="1890400" y="3302475"/>
            <a:ext cx="2287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SOC change = 0.2</a:t>
            </a: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4" name="Google Shape;644;p36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aphicFrame>
        <p:nvGraphicFramePr>
          <p:cNvPr id="645" name="Google Shape;645;p36"/>
          <p:cNvGraphicFramePr/>
          <p:nvPr/>
        </p:nvGraphicFramePr>
        <p:xfrm>
          <a:off x="8215250" y="865588"/>
          <a:ext cx="3702900" cy="47292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85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6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Costs ‘bank’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2</a:t>
                      </a:r>
                      <a:endParaRPr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2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4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4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5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5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6</a:t>
                      </a:r>
                      <a:endParaRPr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6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6" name="Google Shape;646;p36"/>
          <p:cNvSpPr/>
          <p:nvPr/>
        </p:nvSpPr>
        <p:spPr>
          <a:xfrm>
            <a:off x="5033950" y="2173100"/>
            <a:ext cx="869100" cy="657900"/>
          </a:xfrm>
          <a:prstGeom prst="hexagon">
            <a:avLst>
              <a:gd name="adj" fmla="val 28852"/>
              <a:gd name="vf" fmla="val 115470"/>
            </a:avLst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7" name="Google Shape;647;p36"/>
          <p:cNvSpPr/>
          <p:nvPr/>
        </p:nvSpPr>
        <p:spPr>
          <a:xfrm>
            <a:off x="1612150" y="3178975"/>
            <a:ext cx="869100" cy="657900"/>
          </a:xfrm>
          <a:prstGeom prst="hexagon">
            <a:avLst>
              <a:gd name="adj" fmla="val 28852"/>
              <a:gd name="vf" fmla="val 115470"/>
            </a:avLst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8" name="Google Shape;648;p36"/>
          <p:cNvSpPr/>
          <p:nvPr/>
        </p:nvSpPr>
        <p:spPr>
          <a:xfrm>
            <a:off x="752500" y="5524150"/>
            <a:ext cx="869100" cy="657900"/>
          </a:xfrm>
          <a:prstGeom prst="hexagon">
            <a:avLst>
              <a:gd name="adj" fmla="val 28852"/>
              <a:gd name="vf" fmla="val 115470"/>
            </a:avLst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9" name="Google Shape;649;p36"/>
          <p:cNvSpPr/>
          <p:nvPr/>
        </p:nvSpPr>
        <p:spPr>
          <a:xfrm>
            <a:off x="3443275" y="266700"/>
            <a:ext cx="595200" cy="528600"/>
          </a:xfrm>
          <a:prstGeom prst="hexagon">
            <a:avLst>
              <a:gd name="adj" fmla="val 28852"/>
              <a:gd name="vf" fmla="val 115470"/>
            </a:avLst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0" name="Google Shape;650;p36"/>
          <p:cNvSpPr/>
          <p:nvPr/>
        </p:nvSpPr>
        <p:spPr>
          <a:xfrm>
            <a:off x="3443275" y="895350"/>
            <a:ext cx="595200" cy="528600"/>
          </a:xfrm>
          <a:prstGeom prst="hexagon">
            <a:avLst>
              <a:gd name="adj" fmla="val 28852"/>
              <a:gd name="vf" fmla="val 11547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4038475" y="207175"/>
            <a:ext cx="2333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seen Hex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>
            <a:off x="4038475" y="865588"/>
            <a:ext cx="2333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unseen Hex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53" name="Google Shape;653;p36"/>
          <p:cNvGrpSpPr/>
          <p:nvPr/>
        </p:nvGrpSpPr>
        <p:grpSpPr>
          <a:xfrm>
            <a:off x="242075" y="2521075"/>
            <a:ext cx="5660975" cy="3321850"/>
            <a:chOff x="242075" y="2521075"/>
            <a:chExt cx="5660975" cy="3321850"/>
          </a:xfrm>
        </p:grpSpPr>
        <p:sp>
          <p:nvSpPr>
            <p:cNvPr id="654" name="Google Shape;654;p36"/>
            <p:cNvSpPr/>
            <p:nvPr/>
          </p:nvSpPr>
          <p:spPr>
            <a:xfrm>
              <a:off x="2309850" y="3497750"/>
              <a:ext cx="869100" cy="657900"/>
            </a:xfrm>
            <a:prstGeom prst="hexagon">
              <a:avLst>
                <a:gd name="adj" fmla="val 28852"/>
                <a:gd name="vf" fmla="val 11547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55" name="Google Shape;655;p36"/>
            <p:cNvGrpSpPr/>
            <p:nvPr/>
          </p:nvGrpSpPr>
          <p:grpSpPr>
            <a:xfrm>
              <a:off x="242075" y="2521075"/>
              <a:ext cx="5660975" cy="3321850"/>
              <a:chOff x="242075" y="2521075"/>
              <a:chExt cx="5660975" cy="3321850"/>
            </a:xfrm>
          </p:grpSpPr>
          <p:sp>
            <p:nvSpPr>
              <p:cNvPr id="656" name="Google Shape;656;p36"/>
              <p:cNvSpPr/>
              <p:nvPr/>
            </p:nvSpPr>
            <p:spPr>
              <a:xfrm>
                <a:off x="4379150" y="25210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4379150" y="31789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2995650" y="31789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36648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22957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914400" y="349775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242075" y="383687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242075" y="451095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5033950" y="2831000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242075" y="5185025"/>
                <a:ext cx="869100" cy="657900"/>
              </a:xfrm>
              <a:prstGeom prst="hexagon">
                <a:avLst>
                  <a:gd name="adj" fmla="val 28852"/>
                  <a:gd name="vf" fmla="val 115470"/>
                </a:avLst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666" name="Google Shape;666;p36"/>
          <p:cNvSpPr txBox="1"/>
          <p:nvPr/>
        </p:nvSpPr>
        <p:spPr>
          <a:xfrm>
            <a:off x="5304049" y="2224375"/>
            <a:ext cx="2663400" cy="12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V    </a:t>
            </a:r>
            <a:r>
              <a:rPr lang="en-US" sz="17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SOC change = 0.1</a:t>
            </a:r>
            <a:endParaRPr sz="17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958450" y="5709600"/>
            <a:ext cx="41517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SOC change = 0.3</a:t>
            </a: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68" name="Google Shape;668;p36"/>
          <p:cNvGrpSpPr/>
          <p:nvPr/>
        </p:nvGrpSpPr>
        <p:grpSpPr>
          <a:xfrm>
            <a:off x="1154950" y="2300275"/>
            <a:ext cx="4542150" cy="2834225"/>
            <a:chOff x="1154950" y="2300275"/>
            <a:chExt cx="4542150" cy="2834225"/>
          </a:xfrm>
        </p:grpSpPr>
        <p:sp>
          <p:nvSpPr>
            <p:cNvPr id="669" name="Google Shape;669;p36"/>
            <p:cNvSpPr txBox="1"/>
            <p:nvPr/>
          </p:nvSpPr>
          <p:spPr>
            <a:xfrm>
              <a:off x="5239900" y="3475675"/>
              <a:ext cx="4572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?</a:t>
              </a:r>
              <a:endParaRPr sz="3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0" name="Google Shape;670;p36"/>
            <p:cNvSpPr txBox="1"/>
            <p:nvPr/>
          </p:nvSpPr>
          <p:spPr>
            <a:xfrm>
              <a:off x="2590788" y="2300275"/>
              <a:ext cx="4572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?</a:t>
              </a:r>
              <a:endParaRPr sz="3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1" name="Google Shape;671;p36"/>
            <p:cNvSpPr txBox="1"/>
            <p:nvPr/>
          </p:nvSpPr>
          <p:spPr>
            <a:xfrm>
              <a:off x="1154950" y="4605900"/>
              <a:ext cx="4572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?</a:t>
              </a:r>
              <a:endParaRPr sz="38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672" name="Google Shape;672;p36"/>
          <p:cNvGrpSpPr/>
          <p:nvPr/>
        </p:nvGrpSpPr>
        <p:grpSpPr>
          <a:xfrm>
            <a:off x="1003150" y="1584525"/>
            <a:ext cx="7238425" cy="3647150"/>
            <a:chOff x="1003150" y="1584525"/>
            <a:chExt cx="7238425" cy="3647150"/>
          </a:xfrm>
        </p:grpSpPr>
        <p:cxnSp>
          <p:nvCxnSpPr>
            <p:cNvPr id="673" name="Google Shape;673;p36"/>
            <p:cNvCxnSpPr/>
            <p:nvPr/>
          </p:nvCxnSpPr>
          <p:spPr>
            <a:xfrm>
              <a:off x="5812625" y="3350425"/>
              <a:ext cx="2417100" cy="1274100"/>
            </a:xfrm>
            <a:prstGeom prst="straightConnector1">
              <a:avLst/>
            </a:prstGeom>
            <a:noFill/>
            <a:ln w="76200" cap="flat" cmpd="sng">
              <a:solidFill>
                <a:srgbClr val="34A8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36"/>
            <p:cNvCxnSpPr/>
            <p:nvPr/>
          </p:nvCxnSpPr>
          <p:spPr>
            <a:xfrm>
              <a:off x="5165975" y="3663275"/>
              <a:ext cx="3075600" cy="984900"/>
            </a:xfrm>
            <a:prstGeom prst="straightConnector1">
              <a:avLst/>
            </a:prstGeom>
            <a:noFill/>
            <a:ln w="76200" cap="flat" cmpd="sng">
              <a:solidFill>
                <a:srgbClr val="34A8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36"/>
            <p:cNvCxnSpPr/>
            <p:nvPr/>
          </p:nvCxnSpPr>
          <p:spPr>
            <a:xfrm>
              <a:off x="1003150" y="4355075"/>
              <a:ext cx="7226700" cy="876600"/>
            </a:xfrm>
            <a:prstGeom prst="straightConnector1">
              <a:avLst/>
            </a:prstGeom>
            <a:noFill/>
            <a:ln w="76200" cap="flat" cmpd="sng">
              <a:solidFill>
                <a:srgbClr val="34A8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36"/>
            <p:cNvCxnSpPr/>
            <p:nvPr/>
          </p:nvCxnSpPr>
          <p:spPr>
            <a:xfrm>
              <a:off x="3786425" y="3669575"/>
              <a:ext cx="4432200" cy="1559100"/>
            </a:xfrm>
            <a:prstGeom prst="straightConnector1">
              <a:avLst/>
            </a:prstGeom>
            <a:noFill/>
            <a:ln w="76200" cap="flat" cmpd="sng">
              <a:solidFill>
                <a:srgbClr val="34A8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7" name="Google Shape;677;p36"/>
            <p:cNvSpPr/>
            <p:nvPr/>
          </p:nvSpPr>
          <p:spPr>
            <a:xfrm>
              <a:off x="3048000" y="1584525"/>
              <a:ext cx="5168770" cy="1425096"/>
            </a:xfrm>
            <a:custGeom>
              <a:avLst/>
              <a:gdLst/>
              <a:ahLst/>
              <a:cxnLst/>
              <a:rect l="l" t="t" r="r" b="b"/>
              <a:pathLst>
                <a:path w="204158" h="56239" extrusionOk="0">
                  <a:moveTo>
                    <a:pt x="0" y="56239"/>
                  </a:moveTo>
                  <a:cubicBezTo>
                    <a:pt x="9345" y="47253"/>
                    <a:pt x="22046" y="9992"/>
                    <a:pt x="56072" y="2324"/>
                  </a:cubicBezTo>
                  <a:cubicBezTo>
                    <a:pt x="90098" y="-5344"/>
                    <a:pt x="179477" y="8913"/>
                    <a:pt x="204158" y="10231"/>
                  </a:cubicBezTo>
                </a:path>
              </a:pathLst>
            </a:custGeom>
            <a:noFill/>
            <a:ln w="76200" cap="flat" cmpd="sng">
              <a:solidFill>
                <a:srgbClr val="34A85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78" name="Google Shape;678;p36"/>
          <p:cNvSpPr txBox="1"/>
          <p:nvPr/>
        </p:nvSpPr>
        <p:spPr>
          <a:xfrm>
            <a:off x="6104657" y="5992350"/>
            <a:ext cx="4752300" cy="446400"/>
          </a:xfrm>
          <a:prstGeom prst="rect">
            <a:avLst/>
          </a:prstGeom>
          <a:noFill/>
          <a:ln w="9525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Total trip SOC = sum of HEXes SOC      V </a:t>
            </a:r>
            <a:endParaRPr sz="17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6254750" y="266700"/>
            <a:ext cx="26634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get SOC</a:t>
            </a:r>
            <a:endParaRPr sz="28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4A853"/>
                </a:solidFill>
                <a:latin typeface="Avenir"/>
                <a:ea typeface="Avenir"/>
                <a:cs typeface="Avenir"/>
                <a:sym typeface="Avenir"/>
              </a:rPr>
              <a:t>based on similarity</a:t>
            </a:r>
            <a:endParaRPr sz="1700" b="1">
              <a:solidFill>
                <a:srgbClr val="34A8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0" name="Google Shape;680;p36"/>
          <p:cNvSpPr txBox="1">
            <a:spLocks noGrp="1"/>
          </p:cNvSpPr>
          <p:nvPr>
            <p:ph type="title"/>
          </p:nvPr>
        </p:nvSpPr>
        <p:spPr>
          <a:xfrm>
            <a:off x="305650" y="98337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Static approach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" name="Google Shape;686;p37"/>
          <p:cNvGraphicFramePr/>
          <p:nvPr/>
        </p:nvGraphicFramePr>
        <p:xfrm>
          <a:off x="8870675" y="253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4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Costs ‘bank’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2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2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4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4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5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5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cluster 6</a:t>
                      </a:r>
                      <a:endParaRPr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SOC cost 6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87" name="Google Shape;687;p37"/>
          <p:cNvSpPr/>
          <p:nvPr/>
        </p:nvSpPr>
        <p:spPr>
          <a:xfrm>
            <a:off x="660500" y="2441755"/>
            <a:ext cx="1672200" cy="1374600"/>
          </a:xfrm>
          <a:prstGeom prst="horizontalScroll">
            <a:avLst>
              <a:gd name="adj" fmla="val 125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Raw Training 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8" name="Google Shape;688;p37"/>
          <p:cNvSpPr/>
          <p:nvPr/>
        </p:nvSpPr>
        <p:spPr>
          <a:xfrm>
            <a:off x="2390251" y="2967450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9" name="Google Shape;689;p37"/>
          <p:cNvSpPr/>
          <p:nvPr/>
        </p:nvSpPr>
        <p:spPr>
          <a:xfrm>
            <a:off x="3121773" y="2658892"/>
            <a:ext cx="1794987" cy="912348"/>
          </a:xfrm>
          <a:prstGeom prst="flowChartPreparation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Preprocess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0" name="Google Shape;690;p37"/>
          <p:cNvSpPr txBox="1"/>
          <p:nvPr/>
        </p:nvSpPr>
        <p:spPr>
          <a:xfrm>
            <a:off x="2730357" y="3455360"/>
            <a:ext cx="36006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Enrichment(optional)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7615785" y="878161"/>
            <a:ext cx="2452715" cy="1167360"/>
          </a:xfrm>
          <a:prstGeom prst="flowChartPredefinedProcess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Model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6665825" y="1424018"/>
            <a:ext cx="880800" cy="1110900"/>
          </a:xfrm>
          <a:prstGeom prst="bentArrow">
            <a:avLst>
              <a:gd name="adj1" fmla="val 18262"/>
              <a:gd name="adj2" fmla="val 14624"/>
              <a:gd name="adj3" fmla="val 21404"/>
              <a:gd name="adj4" fmla="val 4375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3" name="Google Shape;693;p37"/>
          <p:cNvSpPr/>
          <p:nvPr/>
        </p:nvSpPr>
        <p:spPr>
          <a:xfrm>
            <a:off x="7525806" y="2977233"/>
            <a:ext cx="1179000" cy="2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4" name="Google Shape;694;p37"/>
          <p:cNvSpPr txBox="1"/>
          <p:nvPr/>
        </p:nvSpPr>
        <p:spPr>
          <a:xfrm>
            <a:off x="7125325" y="2272875"/>
            <a:ext cx="798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Split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5" name="Google Shape;695;p37"/>
          <p:cNvSpPr txBox="1"/>
          <p:nvPr/>
        </p:nvSpPr>
        <p:spPr>
          <a:xfrm>
            <a:off x="7503330" y="3123221"/>
            <a:ext cx="160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Test set</a:t>
            </a:r>
            <a:endParaRPr sz="600" b="1"/>
          </a:p>
        </p:txBody>
      </p:sp>
      <p:sp>
        <p:nvSpPr>
          <p:cNvPr id="696" name="Google Shape;696;p37"/>
          <p:cNvSpPr txBox="1"/>
          <p:nvPr/>
        </p:nvSpPr>
        <p:spPr>
          <a:xfrm>
            <a:off x="5491755" y="1677180"/>
            <a:ext cx="286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Train set</a:t>
            </a:r>
            <a:endParaRPr sz="600" b="1"/>
          </a:p>
        </p:txBody>
      </p:sp>
      <p:sp>
        <p:nvSpPr>
          <p:cNvPr id="697" name="Google Shape;697;p37"/>
          <p:cNvSpPr/>
          <p:nvPr/>
        </p:nvSpPr>
        <p:spPr>
          <a:xfrm>
            <a:off x="5155160" y="4546341"/>
            <a:ext cx="2253366" cy="1307880"/>
          </a:xfrm>
          <a:prstGeom prst="flowChartMultidocument">
            <a:avLst/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SOC for each segment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8" name="Google Shape;698;p37"/>
          <p:cNvSpPr/>
          <p:nvPr/>
        </p:nvSpPr>
        <p:spPr>
          <a:xfrm>
            <a:off x="2083058" y="4724945"/>
            <a:ext cx="1722708" cy="649674"/>
          </a:xfrm>
          <a:prstGeom prst="flowChartDocument">
            <a:avLst/>
          </a:prstGeom>
          <a:solidFill>
            <a:srgbClr val="00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Soc for entire trips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9" name="Google Shape;699;p37"/>
          <p:cNvSpPr txBox="1"/>
          <p:nvPr/>
        </p:nvSpPr>
        <p:spPr>
          <a:xfrm>
            <a:off x="3327543" y="6081661"/>
            <a:ext cx="941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sum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00" name="Google Shape;700;p37"/>
          <p:cNvCxnSpPr/>
          <p:nvPr/>
        </p:nvCxnSpPr>
        <p:spPr>
          <a:xfrm rot="10800000" flipH="1">
            <a:off x="3872458" y="5521629"/>
            <a:ext cx="622800" cy="7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Google Shape;701;p37"/>
          <p:cNvSpPr/>
          <p:nvPr/>
        </p:nvSpPr>
        <p:spPr>
          <a:xfrm>
            <a:off x="5751638" y="2658900"/>
            <a:ext cx="1794975" cy="912350"/>
          </a:xfrm>
          <a:prstGeom prst="flowChartInputOutpu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Rich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Segments 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2" name="Google Shape;702;p37"/>
          <p:cNvSpPr/>
          <p:nvPr/>
        </p:nvSpPr>
        <p:spPr>
          <a:xfrm>
            <a:off x="5010201" y="2953375"/>
            <a:ext cx="657900" cy="3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Google Shape;703;p37"/>
          <p:cNvSpPr txBox="1">
            <a:spLocks noGrp="1"/>
          </p:cNvSpPr>
          <p:nvPr>
            <p:ph type="title"/>
          </p:nvPr>
        </p:nvSpPr>
        <p:spPr>
          <a:xfrm>
            <a:off x="305650" y="98325"/>
            <a:ext cx="698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/>
              <a:t>Methodology and 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3333"/>
              <a:buFont typeface="Avenir"/>
              <a:buNone/>
            </a:pPr>
            <a:r>
              <a:rPr lang="en-US" sz="2400"/>
              <a:t>Static approach pipeline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endParaRPr/>
          </a:p>
        </p:txBody>
      </p:sp>
      <p:sp>
        <p:nvSpPr>
          <p:cNvPr id="704" name="Google Shape;704;p37"/>
          <p:cNvSpPr/>
          <p:nvPr/>
        </p:nvSpPr>
        <p:spPr>
          <a:xfrm rot="5400000">
            <a:off x="2418600" y="2447975"/>
            <a:ext cx="641700" cy="33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5" name="Google Shape;705;p37"/>
          <p:cNvSpPr/>
          <p:nvPr/>
        </p:nvSpPr>
        <p:spPr>
          <a:xfrm>
            <a:off x="1661448" y="1239875"/>
            <a:ext cx="2156004" cy="1024920"/>
          </a:xfrm>
          <a:prstGeom prst="flowChartMultidocument">
            <a:avLst/>
          </a:prstGeom>
          <a:solidFill>
            <a:srgbClr val="D0E0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APIs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Meteostat- weather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TomTom- Traffic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6" name="Google Shape;706;p37"/>
          <p:cNvSpPr/>
          <p:nvPr/>
        </p:nvSpPr>
        <p:spPr>
          <a:xfrm rot="5400000">
            <a:off x="10350175" y="1368018"/>
            <a:ext cx="880800" cy="1110900"/>
          </a:xfrm>
          <a:prstGeom prst="bentArrow">
            <a:avLst>
              <a:gd name="adj1" fmla="val 18262"/>
              <a:gd name="adj2" fmla="val 14624"/>
              <a:gd name="adj3" fmla="val 21404"/>
              <a:gd name="adj4" fmla="val 4375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7" name="Google Shape;707;p37"/>
          <p:cNvSpPr/>
          <p:nvPr/>
        </p:nvSpPr>
        <p:spPr>
          <a:xfrm rot="10800000">
            <a:off x="7525806" y="4888433"/>
            <a:ext cx="1179000" cy="2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8" name="Google Shape;708;p37"/>
          <p:cNvSpPr/>
          <p:nvPr/>
        </p:nvSpPr>
        <p:spPr>
          <a:xfrm rot="10800000">
            <a:off x="3805769" y="4896333"/>
            <a:ext cx="1179000" cy="2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9" name="Google Shape;709;p37"/>
          <p:cNvSpPr txBox="1"/>
          <p:nvPr/>
        </p:nvSpPr>
        <p:spPr>
          <a:xfrm>
            <a:off x="7692580" y="4204121"/>
            <a:ext cx="1603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Similarity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based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8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Evaluation metrics</a:t>
            </a:r>
            <a:endParaRPr sz="2400"/>
          </a:p>
        </p:txBody>
      </p:sp>
      <p:sp>
        <p:nvSpPr>
          <p:cNvPr id="716" name="Google Shape;716;p38"/>
          <p:cNvSpPr txBox="1">
            <a:spLocks noGrp="1"/>
          </p:cNvSpPr>
          <p:nvPr>
            <p:ph type="body" idx="1"/>
          </p:nvPr>
        </p:nvSpPr>
        <p:spPr>
          <a:xfrm>
            <a:off x="762000" y="1731400"/>
            <a:ext cx="60678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Challenge: In absence of accepted metric, which should we use?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Favor over-estimation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Punish larger errors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various metrics</a:t>
            </a:r>
            <a:endParaRPr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MSE - Model training and selection</a:t>
            </a:r>
            <a:endParaRPr sz="1600"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MAE, MPE and MAPE - Intuitive interpretation</a:t>
            </a:r>
            <a:endParaRPr sz="1600"/>
          </a:p>
          <a:p>
            <a:pPr marL="13716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How much did we miss? (MAE)</a:t>
            </a:r>
            <a:endParaRPr sz="1600"/>
          </a:p>
          <a:p>
            <a:pPr marL="13716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Do we over or under predict on average? (MPE)</a:t>
            </a:r>
            <a:endParaRPr sz="1600"/>
          </a:p>
          <a:p>
            <a:pPr marL="13716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How off are we relative to the real value? (MAPE)</a:t>
            </a:r>
            <a:endParaRPr/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Evaluate trips slices</a:t>
            </a:r>
            <a:endParaRPr sz="1600"/>
          </a:p>
        </p:txBody>
      </p:sp>
      <p:sp>
        <p:nvSpPr>
          <p:cNvPr id="717" name="Google Shape;717;p38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cxnSp>
        <p:nvCxnSpPr>
          <p:cNvPr id="718" name="Google Shape;718;p38"/>
          <p:cNvCxnSpPr/>
          <p:nvPr/>
        </p:nvCxnSpPr>
        <p:spPr>
          <a:xfrm rot="10800000" flipH="1">
            <a:off x="7779375" y="1928300"/>
            <a:ext cx="28500" cy="29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38"/>
          <p:cNvCxnSpPr/>
          <p:nvPr/>
        </p:nvCxnSpPr>
        <p:spPr>
          <a:xfrm rot="10800000" flipH="1">
            <a:off x="7418425" y="2137075"/>
            <a:ext cx="28500" cy="220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0" name="Google Shape;7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775" y="4910775"/>
            <a:ext cx="5387701" cy="148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1" name="Google Shape;7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425" y="3055975"/>
            <a:ext cx="2062206" cy="132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722" name="Google Shape;722;p38"/>
          <p:cNvGraphicFramePr/>
          <p:nvPr/>
        </p:nvGraphicFramePr>
        <p:xfrm>
          <a:off x="9580250" y="253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2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1.702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MSE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6.182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3" name="Google Shape;723;p38"/>
          <p:cNvGraphicFramePr/>
          <p:nvPr/>
        </p:nvGraphicFramePr>
        <p:xfrm>
          <a:off x="9580250" y="253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2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1.702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MSE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6.182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RMSE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2.486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MAP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-35%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MAPE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47091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First feel of the data predictive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Trip based traditional models</a:t>
            </a:r>
            <a:endParaRPr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Linear Regression</a:t>
            </a:r>
            <a:endParaRPr sz="16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LASSO</a:t>
            </a:r>
            <a:endParaRPr sz="16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Ridge</a:t>
            </a:r>
            <a:endParaRPr sz="16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RandomForestRegressor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 additional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Evaluation metrics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MAE: </a:t>
            </a:r>
            <a:r>
              <a:rPr lang="en-US" sz="1600">
                <a:solidFill>
                  <a:srgbClr val="319331"/>
                </a:solidFill>
              </a:rPr>
              <a:t>1.75</a:t>
            </a:r>
            <a:endParaRPr sz="1600">
              <a:solidFill>
                <a:srgbClr val="31933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MSE: 6.52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RMSE: 2.55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RMSLE: 0.30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MAPE: </a:t>
            </a:r>
            <a:r>
              <a:rPr lang="en-US" sz="1600" b="1">
                <a:solidFill>
                  <a:srgbClr val="980000"/>
                </a:solidFill>
              </a:rPr>
              <a:t>0.42</a:t>
            </a:r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Models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Baseline model</a:t>
            </a:r>
            <a:endParaRPr sz="2400"/>
          </a:p>
        </p:txBody>
      </p:sp>
      <p:sp>
        <p:nvSpPr>
          <p:cNvPr id="731" name="Google Shape;731;p39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732" name="Google Shape;732;p39"/>
          <p:cNvGrpSpPr/>
          <p:nvPr/>
        </p:nvGrpSpPr>
        <p:grpSpPr>
          <a:xfrm>
            <a:off x="8947928" y="782121"/>
            <a:ext cx="3244061" cy="3331023"/>
            <a:chOff x="8501042" y="250273"/>
            <a:chExt cx="3481499" cy="3523401"/>
          </a:xfrm>
        </p:grpSpPr>
        <p:pic>
          <p:nvPicPr>
            <p:cNvPr id="733" name="Google Shape;73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1042" y="250273"/>
              <a:ext cx="3481499" cy="35234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34" name="Google Shape;734;p39"/>
            <p:cNvSpPr txBox="1"/>
            <p:nvPr/>
          </p:nvSpPr>
          <p:spPr>
            <a:xfrm>
              <a:off x="9074272" y="436721"/>
              <a:ext cx="2177700" cy="87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coeff: 0.42</a:t>
              </a:r>
              <a:endPara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intercept: -0.042</a:t>
              </a:r>
              <a:endPara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R^2: 0.89</a:t>
              </a:r>
              <a:endPara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735" name="Google Shape;735;p39"/>
          <p:cNvPicPr preferRelativeResize="0"/>
          <p:nvPr/>
        </p:nvPicPr>
        <p:blipFill rotWithShape="1">
          <a:blip r:embed="rId4">
            <a:alphaModFix/>
          </a:blip>
          <a:srcRect l="55985"/>
          <a:stretch/>
        </p:blipFill>
        <p:spPr>
          <a:xfrm>
            <a:off x="5642547" y="3334025"/>
            <a:ext cx="3444452" cy="3387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0"/>
          <p:cNvSpPr txBox="1">
            <a:spLocks noGrp="1"/>
          </p:cNvSpPr>
          <p:nvPr>
            <p:ph type="title"/>
          </p:nvPr>
        </p:nvSpPr>
        <p:spPr>
          <a:xfrm>
            <a:off x="762000" y="896081"/>
            <a:ext cx="10668000" cy="3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Models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Traditional models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400"/>
              <a:t>and key parameters</a:t>
            </a:r>
            <a:endParaRPr sz="2400"/>
          </a:p>
        </p:txBody>
      </p:sp>
      <p:sp>
        <p:nvSpPr>
          <p:cNvPr id="742" name="Google Shape;742;p40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3187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experimented with Random Forest for its simplicity and explainability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used the XGBoost for its PySpark compatibility and robustness (12M instances!)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744" name="Google Shape;744;p40"/>
          <p:cNvSpPr txBox="1"/>
          <p:nvPr/>
        </p:nvSpPr>
        <p:spPr>
          <a:xfrm>
            <a:off x="4206900" y="65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45" name="Google Shape;745;p40"/>
          <p:cNvGraphicFramePr/>
          <p:nvPr/>
        </p:nvGraphicFramePr>
        <p:xfrm>
          <a:off x="5942900" y="29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2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 on Trips Data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nEstimators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maxDepth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learningRate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6" name="Google Shape;746;p40"/>
          <p:cNvGraphicFramePr/>
          <p:nvPr/>
        </p:nvGraphicFramePr>
        <p:xfrm>
          <a:off x="5942925" y="31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2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XGBoost on segments data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nEstimators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maxDepth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learningRate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7" name="Google Shape;747;p40"/>
          <p:cNvGraphicFramePr/>
          <p:nvPr/>
        </p:nvGraphicFramePr>
        <p:xfrm>
          <a:off x="8533700" y="29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4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RandomForest on Trips Data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n_estimators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maxDepth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None (until leaves are pure)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8" name="Google Shape;748;p40"/>
          <p:cNvGraphicFramePr/>
          <p:nvPr/>
        </p:nvGraphicFramePr>
        <p:xfrm>
          <a:off x="8533725" y="31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4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RandomForest on segments data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numTree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maxDepth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Static</a:t>
            </a:r>
            <a:br>
              <a:rPr lang="en-US"/>
            </a:br>
            <a:r>
              <a:rPr lang="en-US" sz="2400"/>
              <a:t>Baseline model</a:t>
            </a:r>
            <a:endParaRPr sz="2400"/>
          </a:p>
        </p:txBody>
      </p:sp>
      <p:sp>
        <p:nvSpPr>
          <p:cNvPr id="755" name="Google Shape;755;p41"/>
          <p:cNvSpPr txBox="1">
            <a:spLocks noGrp="1"/>
          </p:cNvSpPr>
          <p:nvPr>
            <p:ph type="body" idx="1"/>
          </p:nvPr>
        </p:nvSpPr>
        <p:spPr>
          <a:xfrm>
            <a:off x="609600" y="2417200"/>
            <a:ext cx="105156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K-means for clustering- based on segment SOC change</a:t>
            </a:r>
            <a:br>
              <a:rPr lang="en-US"/>
            </a:br>
            <a:r>
              <a:rPr lang="en-US"/>
              <a:t>                                    - finds optimal number clusters </a:t>
            </a:r>
            <a:br>
              <a:rPr lang="en-US"/>
            </a:br>
            <a:r>
              <a:rPr lang="en-US"/>
              <a:t>                                    - balanced distribution and spread of values</a:t>
            </a:r>
            <a:br>
              <a:rPr lang="en-US"/>
            </a:b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assign clusters SOC cost by avg SOC change within clusters </a:t>
            </a:r>
            <a:br>
              <a:rPr lang="en-US"/>
            </a:b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evaluate over the segment SOC change :</a:t>
            </a:r>
            <a:br>
              <a:rPr lang="en-US"/>
            </a:br>
            <a:r>
              <a:rPr lang="en-US"/>
              <a:t>‘categorical’ y_pred (</a:t>
            </a:r>
            <a:r>
              <a:rPr lang="en-US">
                <a:solidFill>
                  <a:srgbClr val="000000"/>
                </a:solidFill>
              </a:rPr>
              <a:t>6 clusters</a:t>
            </a:r>
            <a:r>
              <a:rPr lang="en-US"/>
              <a:t>)</a:t>
            </a:r>
            <a:br>
              <a:rPr lang="en-US"/>
            </a:br>
            <a:r>
              <a:rPr lang="en-US"/>
              <a:t>continues y_true (avg SOC change)</a:t>
            </a:r>
            <a:br>
              <a:rPr lang="en-US"/>
            </a:b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evaluate the accumulated trip SOC change </a:t>
            </a:r>
            <a:endParaRPr/>
          </a:p>
        </p:txBody>
      </p:sp>
      <p:sp>
        <p:nvSpPr>
          <p:cNvPr id="756" name="Google Shape;756;p41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57" name="Google Shape;7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8200" y="318900"/>
            <a:ext cx="4317101" cy="2972099"/>
          </a:xfrm>
          <a:prstGeom prst="rect">
            <a:avLst/>
          </a:prstGeom>
          <a:noFill/>
          <a:ln w="9525" cap="flat" cmpd="sng">
            <a:solidFill>
              <a:srgbClr val="224E7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4">
            <a:alphaModFix/>
          </a:blip>
          <a:srcRect l="10039" t="42008"/>
          <a:stretch/>
        </p:blipFill>
        <p:spPr>
          <a:xfrm>
            <a:off x="12896650" y="3037000"/>
            <a:ext cx="257052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4">
            <a:alphaModFix/>
          </a:blip>
          <a:srcRect l="10039" b="56546"/>
          <a:stretch/>
        </p:blipFill>
        <p:spPr>
          <a:xfrm>
            <a:off x="12896650" y="1928300"/>
            <a:ext cx="2570525" cy="99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41"/>
          <p:cNvCxnSpPr/>
          <p:nvPr/>
        </p:nvCxnSpPr>
        <p:spPr>
          <a:xfrm>
            <a:off x="9001825" y="870950"/>
            <a:ext cx="13800" cy="1959600"/>
          </a:xfrm>
          <a:prstGeom prst="straightConnector1">
            <a:avLst/>
          </a:prstGeom>
          <a:noFill/>
          <a:ln w="28575" cap="flat" cmpd="sng">
            <a:solidFill>
              <a:srgbClr val="45818E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61" name="Google Shape;761;p41"/>
          <p:cNvSpPr txBox="1"/>
          <p:nvPr/>
        </p:nvSpPr>
        <p:spPr>
          <a:xfrm>
            <a:off x="9133950" y="1162300"/>
            <a:ext cx="20628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K-means optimal cluster number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2" name="Google Shape;762;p41"/>
          <p:cNvPicPr preferRelativeResize="0"/>
          <p:nvPr/>
        </p:nvPicPr>
        <p:blipFill rotWithShape="1">
          <a:blip r:embed="rId5">
            <a:alphaModFix/>
          </a:blip>
          <a:srcRect t="331" b="2202"/>
          <a:stretch/>
        </p:blipFill>
        <p:spPr>
          <a:xfrm>
            <a:off x="7778200" y="3367200"/>
            <a:ext cx="4317100" cy="3408324"/>
          </a:xfrm>
          <a:prstGeom prst="rect">
            <a:avLst/>
          </a:prstGeom>
          <a:noFill/>
          <a:ln w="9525" cap="flat" cmpd="sng">
            <a:solidFill>
              <a:srgbClr val="224E7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2"/>
          <p:cNvPicPr preferRelativeResize="0"/>
          <p:nvPr/>
        </p:nvPicPr>
        <p:blipFill rotWithShape="1">
          <a:blip r:embed="rId3">
            <a:alphaModFix/>
          </a:blip>
          <a:srcRect t="700" b="700"/>
          <a:stretch/>
        </p:blipFill>
        <p:spPr>
          <a:xfrm>
            <a:off x="8148086" y="517325"/>
            <a:ext cx="3874990" cy="2592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9" name="Google Shape;769;p42"/>
          <p:cNvSpPr txBox="1">
            <a:spLocks noGrp="1"/>
          </p:cNvSpPr>
          <p:nvPr>
            <p:ph type="title"/>
          </p:nvPr>
        </p:nvSpPr>
        <p:spPr>
          <a:xfrm>
            <a:off x="762000" y="861150"/>
            <a:ext cx="3193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Static </a:t>
            </a:r>
            <a:r>
              <a:rPr lang="en-US" sz="2400"/>
              <a:t>model</a:t>
            </a:r>
            <a:endParaRPr sz="2400"/>
          </a:p>
        </p:txBody>
      </p:sp>
      <p:sp>
        <p:nvSpPr>
          <p:cNvPr id="770" name="Google Shape;770;p42"/>
          <p:cNvSpPr txBox="1">
            <a:spLocks noGrp="1"/>
          </p:cNvSpPr>
          <p:nvPr>
            <p:ph type="body" idx="1"/>
          </p:nvPr>
        </p:nvSpPr>
        <p:spPr>
          <a:xfrm>
            <a:off x="213375" y="3257625"/>
            <a:ext cx="465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SOC clusters based on all features, train set SOC change (next_hex_difference)</a:t>
            </a:r>
            <a:endParaRPr/>
          </a:p>
        </p:txBody>
      </p:sp>
      <p:sp>
        <p:nvSpPr>
          <p:cNvPr id="771" name="Google Shape;771;p42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772" name="Google Shape;772;p42"/>
          <p:cNvPicPr preferRelativeResize="0"/>
          <p:nvPr/>
        </p:nvPicPr>
        <p:blipFill rotWithShape="1">
          <a:blip r:embed="rId4">
            <a:alphaModFix/>
          </a:blip>
          <a:srcRect l="10039" t="42008"/>
          <a:stretch/>
        </p:blipFill>
        <p:spPr>
          <a:xfrm>
            <a:off x="12896650" y="3037000"/>
            <a:ext cx="257052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2"/>
          <p:cNvPicPr preferRelativeResize="0"/>
          <p:nvPr/>
        </p:nvPicPr>
        <p:blipFill rotWithShape="1">
          <a:blip r:embed="rId4">
            <a:alphaModFix/>
          </a:blip>
          <a:srcRect l="10039" b="56546"/>
          <a:stretch/>
        </p:blipFill>
        <p:spPr>
          <a:xfrm>
            <a:off x="12896650" y="1928300"/>
            <a:ext cx="2570525" cy="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2"/>
          <p:cNvPicPr preferRelativeResize="0"/>
          <p:nvPr/>
        </p:nvPicPr>
        <p:blipFill rotWithShape="1">
          <a:blip r:embed="rId5">
            <a:alphaModFix/>
          </a:blip>
          <a:srcRect t="2015" b="2005"/>
          <a:stretch/>
        </p:blipFill>
        <p:spPr>
          <a:xfrm>
            <a:off x="5830396" y="3963698"/>
            <a:ext cx="3874992" cy="25922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75" name="Google Shape;775;p42"/>
          <p:cNvPicPr preferRelativeResize="0"/>
          <p:nvPr/>
        </p:nvPicPr>
        <p:blipFill rotWithShape="1">
          <a:blip r:embed="rId6">
            <a:alphaModFix/>
          </a:blip>
          <a:srcRect t="2687" b="2687"/>
          <a:stretch/>
        </p:blipFill>
        <p:spPr>
          <a:xfrm>
            <a:off x="464901" y="4030298"/>
            <a:ext cx="3874992" cy="2592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6" name="Google Shape;776;p42"/>
          <p:cNvSpPr txBox="1">
            <a:spLocks noGrp="1"/>
          </p:cNvSpPr>
          <p:nvPr>
            <p:ph type="body" idx="1"/>
          </p:nvPr>
        </p:nvSpPr>
        <p:spPr>
          <a:xfrm>
            <a:off x="5447800" y="3257625"/>
            <a:ext cx="48687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SOC clusters based on all features, test set SOC change (predicted_next_hex_difference)</a:t>
            </a:r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body" idx="1"/>
          </p:nvPr>
        </p:nvSpPr>
        <p:spPr>
          <a:xfrm>
            <a:off x="3869850" y="1422400"/>
            <a:ext cx="46533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 sz="1729"/>
              <a:t>SOC change for </a:t>
            </a:r>
            <a:r>
              <a:rPr lang="en-US" sz="1729" b="1"/>
              <a:t>entire trip</a:t>
            </a:r>
            <a:r>
              <a:rPr lang="en-US" sz="1729"/>
              <a:t>. predicted vs. next_hex_difference</a:t>
            </a:r>
            <a:endParaRPr sz="1729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US" sz="1729"/>
              <a:t>colorbar represent the true trip start SOC  </a:t>
            </a:r>
            <a:endParaRPr sz="1729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OpenStreetMap vs. H3</a:t>
            </a:r>
            <a:endParaRPr sz="2400"/>
          </a:p>
        </p:txBody>
      </p:sp>
      <p:sp>
        <p:nvSpPr>
          <p:cNvPr id="784" name="Google Shape;784;p43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63012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Naive polyfill is inefficient and inaccurate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Following road patterns improves accuracy and reduces number of segments*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Road properties integrated to the data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For a 50km radius area: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43391 H3 cells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46886 OSM roads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1"/>
              <a:t>25229 </a:t>
            </a:r>
            <a:r>
              <a:rPr lang="en-US" b="1" u="sng"/>
              <a:t>undirected</a:t>
            </a:r>
            <a:r>
              <a:rPr lang="en-US"/>
              <a:t> </a:t>
            </a:r>
            <a:r>
              <a:rPr lang="en-US" b="1"/>
              <a:t>OSM roads</a:t>
            </a:r>
            <a:endParaRPr b="1"/>
          </a:p>
        </p:txBody>
      </p:sp>
      <p:sp>
        <p:nvSpPr>
          <p:cNvPr id="785" name="Google Shape;785;p43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786" name="Google Shape;786;p43"/>
          <p:cNvGrpSpPr/>
          <p:nvPr/>
        </p:nvGrpSpPr>
        <p:grpSpPr>
          <a:xfrm>
            <a:off x="7188900" y="720900"/>
            <a:ext cx="4688475" cy="3825300"/>
            <a:chOff x="7188900" y="1017900"/>
            <a:chExt cx="4688475" cy="3825300"/>
          </a:xfrm>
        </p:grpSpPr>
        <p:pic>
          <p:nvPicPr>
            <p:cNvPr id="787" name="Google Shape;78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88900" y="1017900"/>
              <a:ext cx="4688475" cy="3409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88" name="Google Shape;788;p43"/>
            <p:cNvSpPr txBox="1"/>
            <p:nvPr/>
          </p:nvSpPr>
          <p:spPr>
            <a:xfrm>
              <a:off x="8270438" y="4427700"/>
              <a:ext cx="2525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Naive isochrone prediction</a:t>
              </a:r>
              <a:endParaRPr sz="17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789" name="Google Shape;789;p43"/>
          <p:cNvGrpSpPr/>
          <p:nvPr/>
        </p:nvGrpSpPr>
        <p:grpSpPr>
          <a:xfrm>
            <a:off x="5781375" y="4611613"/>
            <a:ext cx="6096000" cy="1974838"/>
            <a:chOff x="5781375" y="4746613"/>
            <a:chExt cx="6096000" cy="1974838"/>
          </a:xfrm>
        </p:grpSpPr>
        <p:pic>
          <p:nvPicPr>
            <p:cNvPr id="790" name="Google Shape;79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1375" y="4746613"/>
              <a:ext cx="6096000" cy="16097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91" name="Google Shape;791;p43"/>
            <p:cNvSpPr txBox="1"/>
            <p:nvPr/>
          </p:nvSpPr>
          <p:spPr>
            <a:xfrm>
              <a:off x="7271928" y="6305950"/>
              <a:ext cx="3114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Real roadmaps tend to be sparse</a:t>
              </a:r>
              <a:endParaRPr sz="17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375" name="Google Shape;375;p17" descr="Aerial view of a neon highway intersectio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35" r="24936"/>
          <a:stretch/>
        </p:blipFill>
        <p:spPr>
          <a:xfrm rot="10800000">
            <a:off x="1" y="761322"/>
            <a:ext cx="4076118" cy="609667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7"/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7" name="Google Shape;377;p17"/>
          <p:cNvCxnSpPr/>
          <p:nvPr/>
        </p:nvCxnSpPr>
        <p:spPr>
          <a:xfrm>
            <a:off x="-97971" y="660400"/>
            <a:ext cx="4160955" cy="4149155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4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Isochrone predictions</a:t>
            </a:r>
            <a:endParaRPr sz="2400"/>
          </a:p>
        </p:txBody>
      </p:sp>
      <p:sp>
        <p:nvSpPr>
          <p:cNvPr id="798" name="Google Shape;798;p44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7042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Convex-hull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road end nodes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Predict SOC for shortest-path route for each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Find convex hull at different thresholds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Underlying model evaluation is sufficient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Improve accuracy and efficiency by following road patterns</a:t>
            </a:r>
            <a:endParaRPr/>
          </a:p>
        </p:txBody>
      </p:sp>
      <p:sp>
        <p:nvSpPr>
          <p:cNvPr id="799" name="Google Shape;799;p44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800" name="Google Shape;800;p44" title="isochron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200" y="3166912"/>
            <a:ext cx="5573325" cy="3135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44"/>
          <p:cNvGrpSpPr/>
          <p:nvPr/>
        </p:nvGrpSpPr>
        <p:grpSpPr>
          <a:xfrm>
            <a:off x="8115300" y="351000"/>
            <a:ext cx="3361775" cy="2761450"/>
            <a:chOff x="8115300" y="351000"/>
            <a:chExt cx="3361775" cy="2761450"/>
          </a:xfrm>
        </p:grpSpPr>
        <p:pic>
          <p:nvPicPr>
            <p:cNvPr id="802" name="Google Shape;80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15300" y="351000"/>
              <a:ext cx="3361775" cy="234597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03" name="Google Shape;803;p44"/>
            <p:cNvSpPr txBox="1"/>
            <p:nvPr/>
          </p:nvSpPr>
          <p:spPr>
            <a:xfrm>
              <a:off x="8752188" y="2696950"/>
              <a:ext cx="2525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i="1">
                  <a:solidFill>
                    <a:srgbClr val="3C78D8"/>
                  </a:solidFill>
                  <a:latin typeface="Avenir"/>
                  <a:ea typeface="Avenir"/>
                  <a:cs typeface="Avenir"/>
                  <a:sym typeface="Avenir"/>
                </a:rPr>
                <a:t>Convex Hull example</a:t>
              </a:r>
              <a:endParaRPr sz="17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04" name="Google Shape;804;p44"/>
          <p:cNvSpPr txBox="1"/>
          <p:nvPr/>
        </p:nvSpPr>
        <p:spPr>
          <a:xfrm>
            <a:off x="7990150" y="6301900"/>
            <a:ext cx="252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rgbClr val="3C78D8"/>
                </a:solidFill>
                <a:latin typeface="Avenir"/>
                <a:ea typeface="Avenir"/>
                <a:cs typeface="Avenir"/>
                <a:sym typeface="Avenir"/>
              </a:rPr>
              <a:t>Naive isochrone prediction</a:t>
            </a:r>
            <a:endParaRPr sz="1700" i="1">
              <a:solidFill>
                <a:srgbClr val="3C78D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0" name="Google Shape;810;p45"/>
          <p:cNvGraphicFramePr/>
          <p:nvPr/>
        </p:nvGraphicFramePr>
        <p:xfrm>
          <a:off x="1019275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{2B970D3A-804E-4F7F-A0F4-8EED6A4684AE}</a:tableStyleId>
              </a:tblPr>
              <a:tblGrid>
                <a:gridCol w="143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Traditional models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metrics</a:t>
                      </a:r>
                      <a:endParaRPr sz="19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MAE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MSE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RMSE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RMSLE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MAPE %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complete trips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OLS - Baseline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1.75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6.52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2.55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0.30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42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XGboost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1.46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4.83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2.20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0.25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RandomForest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1.54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5.04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2.24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0.26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32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segments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XGboost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0.30</a:t>
                      </a:r>
                      <a:endParaRPr sz="1800" b="1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0.68</a:t>
                      </a:r>
                      <a:endParaRPr sz="1800" b="1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0.83</a:t>
                      </a:r>
                      <a:endParaRPr sz="1800" b="1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0.09</a:t>
                      </a:r>
                      <a:endParaRPr sz="1800" b="1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6</a:t>
                      </a:r>
                      <a:endParaRPr sz="1800" b="1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RandomForest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3.12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17.23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4.15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0.62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65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static model</a:t>
                      </a: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s</a:t>
                      </a:r>
                      <a:endParaRPr sz="15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segments</a:t>
                      </a:r>
                      <a:endParaRPr sz="18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K-means clf </a:t>
                      </a:r>
                      <a:endParaRPr sz="15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6.24 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110.58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10.51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0.76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14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KNN reg 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6.28 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112.44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10.6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0.75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13</a:t>
                      </a:r>
                      <a:endParaRPr sz="1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11" name="Google Shape;811;p45"/>
          <p:cNvSpPr txBox="1">
            <a:spLocks noGrp="1"/>
          </p:cNvSpPr>
          <p:nvPr>
            <p:ph type="title"/>
          </p:nvPr>
        </p:nvSpPr>
        <p:spPr>
          <a:xfrm>
            <a:off x="762000" y="2865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Models Summary</a:t>
            </a:r>
            <a:endParaRPr sz="2400"/>
          </a:p>
        </p:txBody>
      </p:sp>
      <p:sp>
        <p:nvSpPr>
          <p:cNvPr id="812" name="Google Shape;812;p45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813" name="Google Shape;813;p45"/>
          <p:cNvSpPr txBox="1"/>
          <p:nvPr/>
        </p:nvSpPr>
        <p:spPr>
          <a:xfrm rot="1744854">
            <a:off x="3676625" y="3282400"/>
            <a:ext cx="571553" cy="6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👑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4" name="Google Shape;814;p45"/>
          <p:cNvSpPr txBox="1"/>
          <p:nvPr/>
        </p:nvSpPr>
        <p:spPr>
          <a:xfrm>
            <a:off x="544500" y="5812200"/>
            <a:ext cx="11103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 Forest - simplicity and explainability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XGBoost - PySpark compatibility and robustness (12M instances!)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6"/>
          <p:cNvSpPr txBox="1"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821" name="Google Shape;821;p46"/>
          <p:cNvSpPr txBox="1"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ldNum" idx="12"/>
          </p:nvPr>
        </p:nvSpPr>
        <p:spPr>
          <a:xfrm>
            <a:off x="11123295" y="6352847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7"/>
          <p:cNvSpPr txBox="1"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/>
              <a:t>LESSONS LEARNED &amp; TAKEAWAYS​</a:t>
            </a:r>
            <a:endParaRPr/>
          </a:p>
        </p:txBody>
      </p:sp>
      <p:sp>
        <p:nvSpPr>
          <p:cNvPr id="829" name="Google Shape;829;p47"/>
          <p:cNvSpPr txBox="1">
            <a:spLocks noGrp="1"/>
          </p:cNvSpPr>
          <p:nvPr>
            <p:ph type="body" idx="1"/>
          </p:nvPr>
        </p:nvSpPr>
        <p:spPr>
          <a:xfrm>
            <a:off x="1552575" y="2254250"/>
            <a:ext cx="4702200" cy="3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Dataset</a:t>
            </a:r>
            <a:endParaRPr/>
          </a:p>
          <a:p>
            <a:pPr marL="4572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Extend time period</a:t>
            </a:r>
            <a:endParaRPr/>
          </a:p>
          <a:p>
            <a:pPr marL="4572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Sample features more evenly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OSM over H3</a:t>
            </a:r>
            <a:endParaRPr/>
          </a:p>
          <a:p>
            <a:pPr marL="4572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Use OSM for segments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Importance of additional data sources</a:t>
            </a:r>
            <a:endParaRPr/>
          </a:p>
          <a:p>
            <a:pPr marL="457200" lvl="1" indent="-228600" algn="l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 literature review asserts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/>
              <a:t>Evaluation metrics</a:t>
            </a:r>
            <a:endParaRPr/>
          </a:p>
          <a:p>
            <a:pPr marL="4572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/>
              <a:t>Define consistent evaluation metric</a:t>
            </a:r>
            <a:endParaRPr/>
          </a:p>
          <a:p>
            <a:pPr marL="4572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Choose required metric attributes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/>
              <a:t>Dynamic over Static solution</a:t>
            </a:r>
            <a:endParaRPr b="1" u="sng"/>
          </a:p>
        </p:txBody>
      </p:sp>
      <p:sp>
        <p:nvSpPr>
          <p:cNvPr id="830" name="Google Shape;830;p47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8"/>
          <p:cNvSpPr txBox="1">
            <a:spLocks noGrp="1"/>
          </p:cNvSpPr>
          <p:nvPr>
            <p:ph type="title"/>
          </p:nvPr>
        </p:nvSpPr>
        <p:spPr>
          <a:xfrm>
            <a:off x="3807877" y="898524"/>
            <a:ext cx="7606800" cy="20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837" name="Google Shape;837;p48" descr="Woman walking in offi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913" r="35913"/>
          <a:stretch/>
        </p:blipFill>
        <p:spPr>
          <a:xfrm>
            <a:off x="1011337" y="9212"/>
            <a:ext cx="2029966" cy="4850544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8"/>
          <p:cNvSpPr txBox="1">
            <a:spLocks noGrp="1"/>
          </p:cNvSpPr>
          <p:nvPr>
            <p:ph type="body" idx="1"/>
          </p:nvPr>
        </p:nvSpPr>
        <p:spPr>
          <a:xfrm>
            <a:off x="3662403" y="3029638"/>
            <a:ext cx="76152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Research Static cost using OSM segments</a:t>
            </a:r>
            <a:endParaRPr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 sequence prediction for segment based models</a:t>
            </a:r>
            <a:endParaRPr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Collect and enrich trips with historical weather and traffic data</a:t>
            </a:r>
            <a:endParaRPr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driver behaviour features</a:t>
            </a:r>
            <a:endParaRPr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Re-train and test models on more balanced data</a:t>
            </a:r>
            <a:endParaRPr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 isochrome prediction at scale</a:t>
            </a: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1901853" y="2682814"/>
            <a:ext cx="274200" cy="27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40" name="Google Shape;840;p48"/>
          <p:cNvCxnSpPr/>
          <p:nvPr/>
        </p:nvCxnSpPr>
        <p:spPr>
          <a:xfrm>
            <a:off x="0" y="2824946"/>
            <a:ext cx="2011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1" name="Google Shape;841;p48"/>
          <p:cNvSpPr txBox="1">
            <a:spLocks noGrp="1"/>
          </p:cNvSpPr>
          <p:nvPr>
            <p:ph type="sldNum" idx="12"/>
          </p:nvPr>
        </p:nvSpPr>
        <p:spPr>
          <a:xfrm>
            <a:off x="10962027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9"/>
          <p:cNvSpPr txBox="1"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848" name="Google Shape;848;p49"/>
          <p:cNvSpPr txBox="1"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ELECTRIC ANXIETY⚡</a:t>
            </a:r>
            <a:endParaRPr/>
          </a:p>
        </p:txBody>
      </p:sp>
      <p:sp>
        <p:nvSpPr>
          <p:cNvPr id="384" name="Google Shape;384;p18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Electric Vehicles (EVs) are awesome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Efficient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Reduce pollution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performance</a:t>
            </a:r>
            <a:endParaRPr/>
          </a:p>
          <a:p>
            <a:pPr marL="228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EVs adoption main challenge - </a:t>
            </a:r>
            <a:r>
              <a:rPr lang="en-US" b="1"/>
              <a:t>Range Anxiety</a:t>
            </a:r>
            <a:r>
              <a:rPr lang="en-US" b="1" i="1"/>
              <a:t> </a:t>
            </a:r>
            <a:r>
              <a:rPr lang="en-US"/>
              <a:t>😱</a:t>
            </a:r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86" name="Google Shape;386;p18"/>
          <p:cNvPicPr preferRelativeResize="0"/>
          <p:nvPr/>
        </p:nvPicPr>
        <p:blipFill rotWithShape="1">
          <a:blip r:embed="rId3">
            <a:alphaModFix/>
          </a:blip>
          <a:srcRect b="8759"/>
          <a:stretch/>
        </p:blipFill>
        <p:spPr>
          <a:xfrm>
            <a:off x="7619600" y="373938"/>
            <a:ext cx="4218849" cy="38494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87" name="Google Shape;387;p18"/>
          <p:cNvGrpSpPr/>
          <p:nvPr/>
        </p:nvGrpSpPr>
        <p:grpSpPr>
          <a:xfrm>
            <a:off x="7867450" y="4337400"/>
            <a:ext cx="3723150" cy="2464467"/>
            <a:chOff x="7867450" y="4337400"/>
            <a:chExt cx="3723150" cy="2464467"/>
          </a:xfrm>
        </p:grpSpPr>
        <p:pic>
          <p:nvPicPr>
            <p:cNvPr id="388" name="Google Shape;388;p18"/>
            <p:cNvPicPr preferRelativeResize="0"/>
            <p:nvPr/>
          </p:nvPicPr>
          <p:blipFill rotWithShape="1">
            <a:blip r:embed="rId4">
              <a:alphaModFix/>
            </a:blip>
            <a:srcRect l="1615" t="8788" r="2782" b="22388"/>
            <a:stretch/>
          </p:blipFill>
          <p:spPr>
            <a:xfrm>
              <a:off x="7867450" y="4337400"/>
              <a:ext cx="3723150" cy="24644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89" name="Google Shape;389;p18"/>
            <p:cNvPicPr preferRelativeResize="0"/>
            <p:nvPr/>
          </p:nvPicPr>
          <p:blipFill rotWithShape="1">
            <a:blip r:embed="rId4">
              <a:alphaModFix/>
            </a:blip>
            <a:srcRect t="93197" r="35018" b="1003"/>
            <a:stretch/>
          </p:blipFill>
          <p:spPr>
            <a:xfrm>
              <a:off x="8361500" y="4394475"/>
              <a:ext cx="3001599" cy="246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State-of-Charge predictions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200"/>
              <a:t>Project value</a:t>
            </a:r>
            <a:endParaRPr/>
          </a:p>
        </p:txBody>
      </p:sp>
      <p:sp>
        <p:nvSpPr>
          <p:cNvPr id="396" name="Google Shape;396;p19"/>
          <p:cNvSpPr txBox="1">
            <a:spLocks noGrp="1"/>
          </p:cNvSpPr>
          <p:nvPr>
            <p:ph type="body" idx="1"/>
          </p:nvPr>
        </p:nvSpPr>
        <p:spPr>
          <a:xfrm>
            <a:off x="762000" y="2417200"/>
            <a:ext cx="59154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Eliminates fear of running out of battery</a:t>
            </a:r>
            <a:endParaRPr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route planning - include recharge stops</a:t>
            </a:r>
            <a:endParaRPr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time estimates - include recharge time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Cost prediction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Distance map - SoC isochrones</a:t>
            </a:r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98" name="Google Shape;3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051" y="3138075"/>
            <a:ext cx="4054876" cy="3445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9" name="Google Shape;399;p19"/>
          <p:cNvGrpSpPr/>
          <p:nvPr/>
        </p:nvGrpSpPr>
        <p:grpSpPr>
          <a:xfrm>
            <a:off x="8476225" y="896100"/>
            <a:ext cx="3175025" cy="2093425"/>
            <a:chOff x="3315025" y="4574325"/>
            <a:chExt cx="3175025" cy="2093425"/>
          </a:xfrm>
        </p:grpSpPr>
        <p:pic>
          <p:nvPicPr>
            <p:cNvPr id="400" name="Google Shape;400;p19"/>
            <p:cNvPicPr preferRelativeResize="0"/>
            <p:nvPr/>
          </p:nvPicPr>
          <p:blipFill rotWithShape="1">
            <a:blip r:embed="rId4">
              <a:alphaModFix/>
            </a:blip>
            <a:srcRect l="14595"/>
            <a:stretch/>
          </p:blipFill>
          <p:spPr>
            <a:xfrm>
              <a:off x="3315025" y="4574325"/>
              <a:ext cx="3175025" cy="20934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01" name="Google Shape;401;p19"/>
            <p:cNvSpPr/>
            <p:nvPr/>
          </p:nvSpPr>
          <p:spPr>
            <a:xfrm>
              <a:off x="5342750" y="4574325"/>
              <a:ext cx="912000" cy="91200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>
            <a:spLocks noGrp="1"/>
          </p:cNvSpPr>
          <p:nvPr>
            <p:ph type="title"/>
          </p:nvPr>
        </p:nvSpPr>
        <p:spPr>
          <a:xfrm>
            <a:off x="771736" y="896112"/>
            <a:ext cx="93894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The Project</a:t>
            </a:r>
            <a:endParaRPr/>
          </a:p>
        </p:txBody>
      </p:sp>
      <p:sp>
        <p:nvSpPr>
          <p:cNvPr id="408" name="Google Shape;408;p20"/>
          <p:cNvSpPr txBox="1">
            <a:spLocks noGrp="1"/>
          </p:cNvSpPr>
          <p:nvPr>
            <p:ph type="body" idx="1"/>
          </p:nvPr>
        </p:nvSpPr>
        <p:spPr>
          <a:xfrm>
            <a:off x="771525" y="2590800"/>
            <a:ext cx="45150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1" u="sng"/>
              <a:t>Missions Statement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Predict battery state of charge at destination for a given route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Predict vehicle’s range given current battery level and location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b="1">
                <a:solidFill>
                  <a:schemeClr val="accent3"/>
                </a:solidFill>
              </a:rPr>
              <a:t>Evaluate traditional vs. static methods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409" name="Google Shape;409;p20"/>
          <p:cNvSpPr txBox="1">
            <a:spLocks noGrp="1"/>
          </p:cNvSpPr>
          <p:nvPr>
            <p:ph type="body" idx="2"/>
          </p:nvPr>
        </p:nvSpPr>
        <p:spPr>
          <a:xfrm>
            <a:off x="5646738" y="2590800"/>
            <a:ext cx="45150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1" u="sng"/>
              <a:t>The Company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4th largest automaker by sales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14 car brands including Fiat, Peugeot, Citroen and Jeep</a:t>
            </a:r>
            <a:endParaRPr/>
          </a:p>
          <a:p>
            <a:pPr marL="457200" lvl="1" indent="-22860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Dare Forward 2030 - 100% BEV car sales in Europe and 50% globally</a:t>
            </a:r>
            <a:endParaRPr/>
          </a:p>
          <a:p>
            <a:pPr marL="457200" lvl="0" indent="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111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410" name="Google Shape;410;p20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11" name="Google Shape;4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723" y="5041725"/>
            <a:ext cx="1976626" cy="1679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1" descr="Low angle view of tall 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" r="42"/>
          <a:stretch/>
        </p:blipFill>
        <p:spPr>
          <a:xfrm>
            <a:off x="0" y="-1"/>
            <a:ext cx="4076118" cy="609667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1"/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9" name="Google Shape;419;p21"/>
          <p:cNvCxnSpPr/>
          <p:nvPr/>
        </p:nvCxnSpPr>
        <p:spPr>
          <a:xfrm>
            <a:off x="-97971" y="1909602"/>
            <a:ext cx="4160955" cy="4149155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p21"/>
          <p:cNvSpPr txBox="1">
            <a:spLocks noGrp="1"/>
          </p:cNvSpPr>
          <p:nvPr>
            <p:ph type="ctrTitle"/>
          </p:nvPr>
        </p:nvSpPr>
        <p:spPr>
          <a:xfrm>
            <a:off x="6586298" y="660350"/>
            <a:ext cx="4875600" cy="5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venir"/>
              <a:buNone/>
            </a:pPr>
            <a:r>
              <a:rPr lang="en-US"/>
              <a:t>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"/>
          <p:cNvSpPr txBox="1">
            <a:spLocks noGrp="1"/>
          </p:cNvSpPr>
          <p:nvPr>
            <p:ph type="title"/>
          </p:nvPr>
        </p:nvSpPr>
        <p:spPr>
          <a:xfrm>
            <a:off x="771736" y="896112"/>
            <a:ext cx="93894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Dataset Overview</a:t>
            </a:r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body" idx="1"/>
          </p:nvPr>
        </p:nvSpPr>
        <p:spPr>
          <a:xfrm>
            <a:off x="771525" y="2258700"/>
            <a:ext cx="6723000" cy="3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A single table with </a:t>
            </a:r>
            <a:r>
              <a:rPr lang="en-US" b="1"/>
              <a:t>more than 10 million rows</a:t>
            </a:r>
            <a:r>
              <a:rPr lang="en-US"/>
              <a:t> (13505184)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Samples from car trips - every minute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Features categories: </a:t>
            </a:r>
            <a:r>
              <a:rPr lang="en-US" b="1">
                <a:highlight>
                  <a:srgbClr val="FFD966"/>
                </a:highlight>
              </a:rPr>
              <a:t>car</a:t>
            </a:r>
            <a:r>
              <a:rPr lang="en-US"/>
              <a:t>, </a:t>
            </a:r>
            <a:r>
              <a:rPr lang="en-US" b="1">
                <a:highlight>
                  <a:srgbClr val="A4C2F4"/>
                </a:highlight>
              </a:rPr>
              <a:t>trip</a:t>
            </a:r>
            <a:r>
              <a:rPr lang="en-US" b="1"/>
              <a:t> </a:t>
            </a:r>
            <a:r>
              <a:rPr lang="en-US"/>
              <a:t>and </a:t>
            </a:r>
            <a:r>
              <a:rPr lang="en-US" b="1">
                <a:highlight>
                  <a:srgbClr val="B6D7A8"/>
                </a:highlight>
              </a:rPr>
              <a:t>sensory</a:t>
            </a:r>
            <a:endParaRPr b="1">
              <a:highlight>
                <a:srgbClr val="B6D7A8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Time period: </a:t>
            </a:r>
            <a:r>
              <a:rPr lang="en-US" b="1"/>
              <a:t>4 Months</a:t>
            </a:r>
            <a:r>
              <a:rPr lang="en-US"/>
              <a:t> - November 2023 to March 2024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Car models: Peugeot, Citroen, DS …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Location: France*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Target: State of Charge (0.1% sensitivity)</a:t>
            </a:r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429" name="Google Shape;4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25" y="3786601"/>
            <a:ext cx="5624800" cy="2569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430" name="Google Shape;430;p22"/>
          <p:cNvPicPr preferRelativeResize="0"/>
          <p:nvPr/>
        </p:nvPicPr>
        <p:blipFill rotWithShape="1">
          <a:blip r:embed="rId4">
            <a:alphaModFix/>
          </a:blip>
          <a:srcRect l="51173" t="14375" r="7356" b="16644"/>
          <a:stretch/>
        </p:blipFill>
        <p:spPr>
          <a:xfrm>
            <a:off x="7494575" y="1139850"/>
            <a:ext cx="3298852" cy="25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"/>
          <p:cNvSpPr txBox="1">
            <a:spLocks noGrp="1"/>
          </p:cNvSpPr>
          <p:nvPr>
            <p:ph type="title"/>
          </p:nvPr>
        </p:nvSpPr>
        <p:spPr>
          <a:xfrm>
            <a:off x="762000" y="896112"/>
            <a:ext cx="10668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/>
              <a:t>EDA Main Findings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 sz="2200"/>
              <a:t>High correlation, heavy skew and low variance</a:t>
            </a:r>
            <a:endParaRPr sz="2200"/>
          </a:p>
        </p:txBody>
      </p:sp>
      <p:sp>
        <p:nvSpPr>
          <p:cNvPr id="437" name="Google Shape;437;p23"/>
          <p:cNvSpPr txBox="1">
            <a:spLocks noGrp="1"/>
          </p:cNvSpPr>
          <p:nvPr>
            <p:ph type="body" idx="1"/>
          </p:nvPr>
        </p:nvSpPr>
        <p:spPr>
          <a:xfrm>
            <a:off x="762000" y="2221800"/>
            <a:ext cx="5915400" cy="4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Skew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New cars and similar State-of-Health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Over-represented car model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Short trips in both time and distance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…</a:t>
            </a:r>
            <a:endParaRPr sz="1600"/>
          </a:p>
          <a:p>
            <a:pPr marL="0" lvl="0" indent="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Correlation</a:t>
            </a:r>
            <a:endParaRPr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Car and battery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Car and weight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Distance and time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…</a:t>
            </a:r>
            <a:endParaRPr sz="1600"/>
          </a:p>
          <a:p>
            <a:pPr marL="0" lvl="0" indent="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Low variance</a:t>
            </a:r>
            <a:endParaRPr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Trip were collected at the same season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Same temperatures</a:t>
            </a:r>
            <a:endParaRPr sz="1600"/>
          </a:p>
          <a:p>
            <a:pPr marL="685800" lvl="1" indent="-215900" algn="l" rtl="0">
              <a:lnSpc>
                <a:spcPct val="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•"/>
            </a:pPr>
            <a:r>
              <a:rPr lang="en-US" sz="1600"/>
              <a:t>no other weather info</a:t>
            </a:r>
            <a:endParaRPr sz="1600"/>
          </a:p>
        </p:txBody>
      </p:sp>
      <p:sp>
        <p:nvSpPr>
          <p:cNvPr id="438" name="Google Shape;438;p23"/>
          <p:cNvSpPr txBox="1">
            <a:spLocks noGrp="1"/>
          </p:cNvSpPr>
          <p:nvPr>
            <p:ph type="sldNum" idx="12"/>
          </p:nvPr>
        </p:nvSpPr>
        <p:spPr>
          <a:xfrm>
            <a:off x="10968175" y="635635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39" name="Google Shape;439;p23"/>
          <p:cNvPicPr preferRelativeResize="0"/>
          <p:nvPr/>
        </p:nvPicPr>
        <p:blipFill rotWithShape="1">
          <a:blip r:embed="rId3">
            <a:alphaModFix/>
          </a:blip>
          <a:srcRect r="17783"/>
          <a:stretch/>
        </p:blipFill>
        <p:spPr>
          <a:xfrm>
            <a:off x="6810375" y="4736475"/>
            <a:ext cx="5271201" cy="194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23"/>
          <p:cNvPicPr preferRelativeResize="0"/>
          <p:nvPr/>
        </p:nvPicPr>
        <p:blipFill rotWithShape="1">
          <a:blip r:embed="rId4">
            <a:alphaModFix/>
          </a:blip>
          <a:srcRect r="16583"/>
          <a:stretch/>
        </p:blipFill>
        <p:spPr>
          <a:xfrm>
            <a:off x="6810373" y="474443"/>
            <a:ext cx="5271201" cy="19091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1" name="Google Shape;441;p23"/>
          <p:cNvPicPr preferRelativeResize="0"/>
          <p:nvPr/>
        </p:nvPicPr>
        <p:blipFill rotWithShape="1">
          <a:blip r:embed="rId5">
            <a:alphaModFix/>
          </a:blip>
          <a:srcRect r="8567"/>
          <a:stretch/>
        </p:blipFill>
        <p:spPr>
          <a:xfrm>
            <a:off x="6810375" y="2489913"/>
            <a:ext cx="5271200" cy="21402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rgbClr val="000000"/>
      </a:dk1>
      <a:lt1>
        <a:srgbClr val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7355942696D41822BFA3C8D73DF4A" ma:contentTypeVersion="13" ma:contentTypeDescription="Create a new document." ma:contentTypeScope="" ma:versionID="9b6d33ae0a66c28f24dc9717c8f44830">
  <xsd:schema xmlns:xsd="http://www.w3.org/2001/XMLSchema" xmlns:xs="http://www.w3.org/2001/XMLSchema" xmlns:p="http://schemas.microsoft.com/office/2006/metadata/properties" xmlns:ns2="99b38155-f5ad-44cd-99ef-7746c23b3976" xmlns:ns3="fcd13b44-895f-4ad8-8b25-8f7adea549e8" targetNamespace="http://schemas.microsoft.com/office/2006/metadata/properties" ma:root="true" ma:fieldsID="7dcf17a3abf3bb05e474c6db65aaddbe" ns2:_="" ns3:_="">
    <xsd:import namespace="99b38155-f5ad-44cd-99ef-7746c23b3976"/>
    <xsd:import namespace="fcd13b44-895f-4ad8-8b25-8f7adea549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Author_x002f_PointofContact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MediaServiceDateTaken" minOccurs="0"/>
                <xsd:element ref="ns2:_Flow_SignoffStatu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b38155-f5ad-44cd-99ef-7746c23b3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uthor_x002f_PointofContact" ma:index="13" nillable="true" ma:displayName="Author/Point of Contact" ma:format="Dropdown" ma:list="UserInfo" ma:SharePointGroup="0" ma:internalName="Author_x002f_Pointof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Flow_SignoffStatus" ma:index="19" nillable="true" ma:displayName="Sign-off status" ma:internalName="Sign_x002d_off_x0020_status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13b44-895f-4ad8-8b25-8f7adea549e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99b38155-f5ad-44cd-99ef-7746c23b3976" xsi:nil="true"/>
    <Author_x002f_PointofContact xmlns="99b38155-f5ad-44cd-99ef-7746c23b3976">
      <UserInfo>
        <DisplayName/>
        <AccountId xsi:nil="true"/>
        <AccountType/>
      </UserInfo>
    </Author_x002f_PointofContac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D626EA-F605-4116-A1CD-2A12EE1EC267}"/>
</file>

<file path=customXml/itemProps2.xml><?xml version="1.0" encoding="utf-8"?>
<ds:datastoreItem xmlns:ds="http://schemas.openxmlformats.org/officeDocument/2006/customXml" ds:itemID="{B9C80A30-57A1-4003-9E6B-E278BEF21FB0}">
  <ds:schemaRefs>
    <ds:schemaRef ds:uri="http://schemas.microsoft.com/office/2006/metadata/properties"/>
    <ds:schemaRef ds:uri="http://schemas.microsoft.com/office/infopath/2007/PartnerControls"/>
    <ds:schemaRef ds:uri="99b38155-f5ad-44cd-99ef-7746c23b3976"/>
  </ds:schemaRefs>
</ds:datastoreItem>
</file>

<file path=customXml/itemProps3.xml><?xml version="1.0" encoding="utf-8"?>
<ds:datastoreItem xmlns:ds="http://schemas.openxmlformats.org/officeDocument/2006/customXml" ds:itemID="{FF51918F-0E57-4A42-A145-048889674C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35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Custom</vt:lpstr>
      <vt:lpstr>FINAL PROJECT PRESENTATION</vt:lpstr>
      <vt:lpstr>AGENDA</vt:lpstr>
      <vt:lpstr>INTRODUCTION</vt:lpstr>
      <vt:lpstr>ELECTRIC ANXIETY⚡</vt:lpstr>
      <vt:lpstr>State-of-Charge predictions Project value</vt:lpstr>
      <vt:lpstr>The Project</vt:lpstr>
      <vt:lpstr>DATA</vt:lpstr>
      <vt:lpstr>Dataset Overview</vt:lpstr>
      <vt:lpstr>EDA Main Findings High correlation, heavy skew and low variance</vt:lpstr>
      <vt:lpstr>EDA Main Findings Locations</vt:lpstr>
      <vt:lpstr>Relevant Missing Data</vt:lpstr>
      <vt:lpstr>Additional Data Sources</vt:lpstr>
      <vt:lpstr>Data Pipeline</vt:lpstr>
      <vt:lpstr>Method</vt:lpstr>
      <vt:lpstr>Methodology and Modeling General approaches </vt:lpstr>
      <vt:lpstr>Methodology and Modeling Trip-based dataset </vt:lpstr>
      <vt:lpstr>Methodology and Modeling Segment-based dataset </vt:lpstr>
      <vt:lpstr>Methodology and Modeling General approaches </vt:lpstr>
      <vt:lpstr>Method Traditional approach</vt:lpstr>
      <vt:lpstr>Methodology and Modeling Traditional approach pipeline  </vt:lpstr>
      <vt:lpstr>Method Static approach</vt:lpstr>
      <vt:lpstr>Methodology  Static approach   </vt:lpstr>
      <vt:lpstr>Methodology and Modeling Static approach pipeline  </vt:lpstr>
      <vt:lpstr>Evaluation metrics</vt:lpstr>
      <vt:lpstr>Models  Baseline model</vt:lpstr>
      <vt:lpstr>Models  Traditional models  and key parameters</vt:lpstr>
      <vt:lpstr>Static Baseline model</vt:lpstr>
      <vt:lpstr>Static model</vt:lpstr>
      <vt:lpstr>OpenStreetMap vs. H3</vt:lpstr>
      <vt:lpstr>Isochrone predictions</vt:lpstr>
      <vt:lpstr>Models Summary</vt:lpstr>
      <vt:lpstr>Conclusions</vt:lpstr>
      <vt:lpstr>LESSONS LEARNED &amp; TAKEAWAYS​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2025-03-12T18:07:28Z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0x0101002907355942696D41822BFA3C8D73DF4A</vt:lpwstr>
  </property>
  <property fmtid="{D5CDD505-2E9C-101B-9397-08002B2CF9AE}" pid="3" name="MSIP_Label_725ca717-11da-4935-b601-f527b9741f2e_Enabled">
    <vt:lpwstr>true</vt:lpwstr>
  </property>
  <property fmtid="{D5CDD505-2E9C-101B-9397-08002B2CF9AE}" pid="4" name="MSIP_Label_725ca717-11da-4935-b601-f527b9741f2e_SetDate">
    <vt:lpwstr>2025-03-12T18:07:28Z</vt:lpwstr>
  </property>
  <property fmtid="{D5CDD505-2E9C-101B-9397-08002B2CF9AE}" pid="5" name="MSIP_Label_725ca717-11da-4935-b601-f527b9741f2e_Method">
    <vt:lpwstr>Standard</vt:lpwstr>
  </property>
  <property fmtid="{D5CDD505-2E9C-101B-9397-08002B2CF9AE}" pid="6" name="MSIP_Label_725ca717-11da-4935-b601-f527b9741f2e_Name">
    <vt:lpwstr>C2 - Internal</vt:lpwstr>
  </property>
  <property fmtid="{D5CDD505-2E9C-101B-9397-08002B2CF9AE}" pid="7" name="MSIP_Label_725ca717-11da-4935-b601-f527b9741f2e_SiteId">
    <vt:lpwstr>d852d5cd-724c-4128-8812-ffa5db3f8507</vt:lpwstr>
  </property>
  <property fmtid="{D5CDD505-2E9C-101B-9397-08002B2CF9AE}" pid="8" name="MSIP_Label_725ca717-11da-4935-b601-f527b9741f2e_ActionId">
    <vt:lpwstr>83ad88e8-8ea5-4f13-8cd7-19df9b2db0c2</vt:lpwstr>
  </property>
  <property fmtid="{D5CDD505-2E9C-101B-9397-08002B2CF9AE}" pid="9" name="MSIP_Label_725ca717-11da-4935-b601-f527b9741f2e_ContentBits">
    <vt:lpwstr>0</vt:lpwstr>
  </property>
  <property fmtid="{D5CDD505-2E9C-101B-9397-08002B2CF9AE}" pid="10" name="MSIP_Label_725ca717-11da-4935-b601-f527b9741f2e_Tag">
    <vt:lpwstr>10, 3, 0, 2</vt:lpwstr>
  </property>
</Properties>
</file>